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85" r:id="rId2"/>
    <p:sldId id="288" r:id="rId3"/>
    <p:sldId id="289" r:id="rId4"/>
    <p:sldId id="282" r:id="rId5"/>
    <p:sldId id="263" r:id="rId6"/>
    <p:sldId id="276" r:id="rId7"/>
    <p:sldId id="274" r:id="rId8"/>
    <p:sldId id="277" r:id="rId9"/>
    <p:sldId id="257" r:id="rId10"/>
    <p:sldId id="264" r:id="rId11"/>
    <p:sldId id="265" r:id="rId12"/>
    <p:sldId id="283" r:id="rId13"/>
    <p:sldId id="284" r:id="rId14"/>
    <p:sldId id="271" r:id="rId15"/>
    <p:sldId id="287" r:id="rId16"/>
    <p:sldId id="272" r:id="rId17"/>
    <p:sldId id="286" r:id="rId18"/>
    <p:sldId id="279" r:id="rId19"/>
    <p:sldId id="262" r:id="rId20"/>
    <p:sldId id="258" r:id="rId21"/>
    <p:sldId id="259" r:id="rId22"/>
    <p:sldId id="260" r:id="rId23"/>
    <p:sldId id="261" r:id="rId24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F1D"/>
    <a:srgbClr val="081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5" autoAdjust="0"/>
    <p:restoredTop sz="95666"/>
  </p:normalViewPr>
  <p:slideViewPr>
    <p:cSldViewPr snapToGrid="0">
      <p:cViewPr>
        <p:scale>
          <a:sx n="185" d="100"/>
          <a:sy n="185" d="100"/>
        </p:scale>
        <p:origin x="13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499A3F-08D9-5E4A-8EDD-5ABCDA76EDA0}" type="doc">
      <dgm:prSet loTypeId="urn:microsoft.com/office/officeart/2005/8/layout/list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2C7F414-CE4B-6147-BEAB-8C11EB04089D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b="1">
              <a:solidFill>
                <a:schemeClr val="bg1"/>
              </a:solidFill>
            </a:rPr>
            <a:t>Evolutionary game theory framework</a:t>
          </a:r>
          <a:endParaRPr lang="en-GR">
            <a:solidFill>
              <a:schemeClr val="bg1"/>
            </a:solidFill>
          </a:endParaRPr>
        </a:p>
      </dgm:t>
    </dgm:pt>
    <dgm:pt modelId="{79BBFA98-329F-934B-94E1-D72CC8C92792}" type="parTrans" cxnId="{92DE2286-E886-CE4C-94D1-E754DD0EAB38}">
      <dgm:prSet/>
      <dgm:spPr/>
      <dgm:t>
        <a:bodyPr/>
        <a:lstStyle/>
        <a:p>
          <a:endParaRPr lang="en-GB"/>
        </a:p>
      </dgm:t>
    </dgm:pt>
    <dgm:pt modelId="{716B2F32-D4D2-5148-B5EE-B52BF579C2D3}" type="sibTrans" cxnId="{92DE2286-E886-CE4C-94D1-E754DD0EAB38}">
      <dgm:prSet/>
      <dgm:spPr/>
      <dgm:t>
        <a:bodyPr/>
        <a:lstStyle/>
        <a:p>
          <a:endParaRPr lang="en-GB"/>
        </a:p>
      </dgm:t>
    </dgm:pt>
    <dgm:pt modelId="{75B0C829-9D01-B444-A002-6712B88E1BFF}">
      <dgm:prSet/>
      <dgm:spPr/>
      <dgm:t>
        <a:bodyPr/>
        <a:lstStyle/>
        <a:p>
          <a:r>
            <a:rPr lang="en-GB" b="1" dirty="0"/>
            <a:t>First</a:t>
          </a:r>
          <a:r>
            <a:rPr lang="en-GB" dirty="0"/>
            <a:t> attempt in the specific NLP task of </a:t>
          </a:r>
          <a:r>
            <a:rPr lang="en-GB" b="1" dirty="0"/>
            <a:t>WSD</a:t>
          </a:r>
          <a:r>
            <a:rPr lang="en-GB" dirty="0"/>
            <a:t> </a:t>
          </a:r>
          <a:endParaRPr lang="en-GR" dirty="0"/>
        </a:p>
      </dgm:t>
    </dgm:pt>
    <dgm:pt modelId="{4C46D799-795C-1342-9122-2BA9C299B134}" type="parTrans" cxnId="{1577E579-617A-F544-B6F5-71F1D39C3640}">
      <dgm:prSet/>
      <dgm:spPr/>
      <dgm:t>
        <a:bodyPr/>
        <a:lstStyle/>
        <a:p>
          <a:endParaRPr lang="en-GB"/>
        </a:p>
      </dgm:t>
    </dgm:pt>
    <dgm:pt modelId="{FD4C851F-4C3B-5C44-B2C5-ED8B76425FED}" type="sibTrans" cxnId="{1577E579-617A-F544-B6F5-71F1D39C3640}">
      <dgm:prSet/>
      <dgm:spPr/>
      <dgm:t>
        <a:bodyPr/>
        <a:lstStyle/>
        <a:p>
          <a:endParaRPr lang="en-GB"/>
        </a:p>
      </dgm:t>
    </dgm:pt>
    <dgm:pt modelId="{2CA43B23-442E-834D-A338-218E9480DD8C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b="1" dirty="0">
              <a:solidFill>
                <a:schemeClr val="bg1"/>
              </a:solidFill>
            </a:rPr>
            <a:t>WSD  </a:t>
          </a:r>
          <a:endParaRPr lang="en-GR" b="1" dirty="0">
            <a:solidFill>
              <a:schemeClr val="bg1"/>
            </a:solidFill>
          </a:endParaRPr>
        </a:p>
      </dgm:t>
    </dgm:pt>
    <dgm:pt modelId="{14B7EE91-4A66-734D-867D-E92AB63402EE}" type="parTrans" cxnId="{EC3EC671-E971-1249-94DA-CCB9C80485B9}">
      <dgm:prSet/>
      <dgm:spPr/>
      <dgm:t>
        <a:bodyPr/>
        <a:lstStyle/>
        <a:p>
          <a:endParaRPr lang="en-GB"/>
        </a:p>
      </dgm:t>
    </dgm:pt>
    <dgm:pt modelId="{76E8F29B-2FA1-D34F-AFF0-96BDC87C3A26}" type="sibTrans" cxnId="{EC3EC671-E971-1249-94DA-CCB9C80485B9}">
      <dgm:prSet/>
      <dgm:spPr/>
      <dgm:t>
        <a:bodyPr/>
        <a:lstStyle/>
        <a:p>
          <a:endParaRPr lang="en-GB"/>
        </a:p>
      </dgm:t>
    </dgm:pt>
    <dgm:pt modelId="{FEC74E1B-CE89-9140-8BCF-DC7549253BCC}">
      <dgm:prSet/>
      <dgm:spPr/>
      <dgm:t>
        <a:bodyPr/>
        <a:lstStyle/>
        <a:p>
          <a:r>
            <a:rPr lang="en-GB" b="1" dirty="0"/>
            <a:t>Sense - labelling task</a:t>
          </a:r>
          <a:r>
            <a:rPr lang="en-GB" dirty="0"/>
            <a:t> </a:t>
          </a:r>
          <a:r>
            <a:rPr lang="en-GB" b="1" dirty="0"/>
            <a:t>→ </a:t>
          </a:r>
          <a:r>
            <a:rPr lang="en-GB" dirty="0"/>
            <a:t>sense assignment to words</a:t>
          </a:r>
          <a:endParaRPr lang="en-GR" dirty="0"/>
        </a:p>
      </dgm:t>
    </dgm:pt>
    <dgm:pt modelId="{00A67200-5568-2A49-BC4B-659A411552ED}" type="parTrans" cxnId="{854ECB66-82C3-E741-BC45-4341F2C2CF14}">
      <dgm:prSet/>
      <dgm:spPr/>
      <dgm:t>
        <a:bodyPr/>
        <a:lstStyle/>
        <a:p>
          <a:endParaRPr lang="en-GB"/>
        </a:p>
      </dgm:t>
    </dgm:pt>
    <dgm:pt modelId="{51D39CF6-FF5B-B04A-A60C-3E0367CD60EF}" type="sibTrans" cxnId="{854ECB66-82C3-E741-BC45-4341F2C2CF14}">
      <dgm:prSet/>
      <dgm:spPr/>
      <dgm:t>
        <a:bodyPr/>
        <a:lstStyle/>
        <a:p>
          <a:endParaRPr lang="en-GB"/>
        </a:p>
      </dgm:t>
    </dgm:pt>
    <dgm:pt modelId="{3AA13C7D-2DC5-DC42-8D54-935C8A6AEE21}">
      <dgm:prSet/>
      <dgm:spPr/>
      <dgm:t>
        <a:bodyPr/>
        <a:lstStyle/>
        <a:p>
          <a:r>
            <a:rPr lang="en-GB" b="1"/>
            <a:t>Constraint satisfaction problem</a:t>
          </a:r>
          <a:endParaRPr lang="en-GR"/>
        </a:p>
      </dgm:t>
    </dgm:pt>
    <dgm:pt modelId="{D504D843-81EE-EB4D-AC58-23F93C220183}" type="parTrans" cxnId="{C20E80C5-867D-094B-839A-FCD4EDBFFEB6}">
      <dgm:prSet/>
      <dgm:spPr/>
      <dgm:t>
        <a:bodyPr/>
        <a:lstStyle/>
        <a:p>
          <a:endParaRPr lang="en-GB"/>
        </a:p>
      </dgm:t>
    </dgm:pt>
    <dgm:pt modelId="{726FBE88-25B4-4E49-8010-CAF3094156C3}" type="sibTrans" cxnId="{C20E80C5-867D-094B-839A-FCD4EDBFFEB6}">
      <dgm:prSet/>
      <dgm:spPr/>
      <dgm:t>
        <a:bodyPr/>
        <a:lstStyle/>
        <a:p>
          <a:endParaRPr lang="en-GB"/>
        </a:p>
      </dgm:t>
    </dgm:pt>
    <dgm:pt modelId="{F26D4D09-BCB7-0E4C-B3B8-58F1C1ADB320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b="1" dirty="0">
              <a:solidFill>
                <a:schemeClr val="bg1"/>
              </a:solidFill>
            </a:rPr>
            <a:t>WSD in game theoretical terms </a:t>
          </a:r>
          <a:endParaRPr lang="en-GR" b="1" dirty="0">
            <a:solidFill>
              <a:schemeClr val="bg1"/>
            </a:solidFill>
          </a:endParaRPr>
        </a:p>
      </dgm:t>
    </dgm:pt>
    <dgm:pt modelId="{FA09D9ED-F773-5B42-8D9D-2B9A5668EC4B}" type="parTrans" cxnId="{68774206-E85D-DD40-8F13-0D34DF4562B5}">
      <dgm:prSet/>
      <dgm:spPr/>
      <dgm:t>
        <a:bodyPr/>
        <a:lstStyle/>
        <a:p>
          <a:endParaRPr lang="en-GB"/>
        </a:p>
      </dgm:t>
    </dgm:pt>
    <dgm:pt modelId="{D7A7B3D8-264A-B84A-8BCD-4D790E17FE42}" type="sibTrans" cxnId="{68774206-E85D-DD40-8F13-0D34DF4562B5}">
      <dgm:prSet/>
      <dgm:spPr/>
      <dgm:t>
        <a:bodyPr/>
        <a:lstStyle/>
        <a:p>
          <a:endParaRPr lang="en-GB"/>
        </a:p>
      </dgm:t>
    </dgm:pt>
    <dgm:pt modelId="{84E909AF-3670-FB48-97F0-35587EDB5A5D}">
      <dgm:prSet/>
      <dgm:spPr/>
      <dgm:t>
        <a:bodyPr/>
        <a:lstStyle/>
        <a:p>
          <a:r>
            <a:rPr lang="en-GB" b="1" dirty="0"/>
            <a:t>Players</a:t>
          </a:r>
          <a:r>
            <a:rPr lang="en-GB" dirty="0"/>
            <a:t> →  words ( to be disambiguated )</a:t>
          </a:r>
          <a:endParaRPr lang="en-GR" dirty="0"/>
        </a:p>
      </dgm:t>
    </dgm:pt>
    <dgm:pt modelId="{2B7314E5-3346-8C40-80B9-B057827E0539}" type="parTrans" cxnId="{C8565401-4285-2044-9C89-70D0A902B2E4}">
      <dgm:prSet/>
      <dgm:spPr/>
      <dgm:t>
        <a:bodyPr/>
        <a:lstStyle/>
        <a:p>
          <a:endParaRPr lang="en-GB"/>
        </a:p>
      </dgm:t>
    </dgm:pt>
    <dgm:pt modelId="{3DDFE893-3F9D-4045-9782-BD1803D746DD}" type="sibTrans" cxnId="{C8565401-4285-2044-9C89-70D0A902B2E4}">
      <dgm:prSet/>
      <dgm:spPr/>
      <dgm:t>
        <a:bodyPr/>
        <a:lstStyle/>
        <a:p>
          <a:endParaRPr lang="en-GB"/>
        </a:p>
      </dgm:t>
    </dgm:pt>
    <dgm:pt modelId="{E2EB4045-9F6F-F640-A5BD-CF871BD2A6F3}">
      <dgm:prSet/>
      <dgm:spPr/>
      <dgm:t>
        <a:bodyPr/>
        <a:lstStyle/>
        <a:p>
          <a:r>
            <a:rPr lang="en-GB" b="1" dirty="0"/>
            <a:t>Strategies</a:t>
          </a:r>
          <a:r>
            <a:rPr lang="en-GB" dirty="0"/>
            <a:t> →  senses ( evolving population )</a:t>
          </a:r>
          <a:endParaRPr lang="en-GR" dirty="0"/>
        </a:p>
      </dgm:t>
    </dgm:pt>
    <dgm:pt modelId="{B176CB79-B253-DF42-94CF-F183DE0DA311}" type="parTrans" cxnId="{81DA49D2-40FB-BC40-BBA6-998588D9DA16}">
      <dgm:prSet/>
      <dgm:spPr/>
      <dgm:t>
        <a:bodyPr/>
        <a:lstStyle/>
        <a:p>
          <a:endParaRPr lang="en-GB"/>
        </a:p>
      </dgm:t>
    </dgm:pt>
    <dgm:pt modelId="{D67B4000-C692-A144-BE24-47240FD55C72}" type="sibTrans" cxnId="{81DA49D2-40FB-BC40-BBA6-998588D9DA16}">
      <dgm:prSet/>
      <dgm:spPr/>
      <dgm:t>
        <a:bodyPr/>
        <a:lstStyle/>
        <a:p>
          <a:endParaRPr lang="en-GB"/>
        </a:p>
      </dgm:t>
    </dgm:pt>
    <dgm:pt modelId="{5C17A1EE-1759-514A-84AF-6CD618A248DA}">
      <dgm:prSet/>
      <dgm:spPr/>
      <dgm:t>
        <a:bodyPr/>
        <a:lstStyle/>
        <a:p>
          <a:r>
            <a:rPr lang="en-GB" b="1"/>
            <a:t>Payoff</a:t>
          </a:r>
          <a:r>
            <a:rPr lang="en-GB"/>
            <a:t> matrices →  sense similarity </a:t>
          </a:r>
          <a:endParaRPr lang="en-GR"/>
        </a:p>
      </dgm:t>
    </dgm:pt>
    <dgm:pt modelId="{D61843FC-1A1D-7B47-A78D-A71CE226DFC6}" type="parTrans" cxnId="{1F27F38A-9F6A-FA43-B0D1-893E789C5ADB}">
      <dgm:prSet/>
      <dgm:spPr/>
      <dgm:t>
        <a:bodyPr/>
        <a:lstStyle/>
        <a:p>
          <a:endParaRPr lang="en-GB"/>
        </a:p>
      </dgm:t>
    </dgm:pt>
    <dgm:pt modelId="{CC605F5D-0AD0-544B-BB0B-44A32DCD4233}" type="sibTrans" cxnId="{1F27F38A-9F6A-FA43-B0D1-893E789C5ADB}">
      <dgm:prSet/>
      <dgm:spPr/>
      <dgm:t>
        <a:bodyPr/>
        <a:lstStyle/>
        <a:p>
          <a:endParaRPr lang="en-GB"/>
        </a:p>
      </dgm:t>
    </dgm:pt>
    <dgm:pt modelId="{3E52E5CE-619B-AD45-B28B-2641F8E3E6C6}">
      <dgm:prSet/>
      <dgm:spPr/>
      <dgm:t>
        <a:bodyPr/>
        <a:lstStyle/>
        <a:p>
          <a:r>
            <a:rPr lang="en-GB" b="1" dirty="0"/>
            <a:t>Interactions</a:t>
          </a:r>
          <a:r>
            <a:rPr lang="en-GB" dirty="0"/>
            <a:t> → weighted graph</a:t>
          </a:r>
          <a:endParaRPr lang="en-GR" dirty="0"/>
        </a:p>
      </dgm:t>
    </dgm:pt>
    <dgm:pt modelId="{8F31E5EF-87B1-3B4B-A902-46CA4145DD96}" type="parTrans" cxnId="{22465995-C036-5C44-BD63-43C04AB5185D}">
      <dgm:prSet/>
      <dgm:spPr/>
      <dgm:t>
        <a:bodyPr/>
        <a:lstStyle/>
        <a:p>
          <a:endParaRPr lang="en-GB"/>
        </a:p>
      </dgm:t>
    </dgm:pt>
    <dgm:pt modelId="{CB9DF5A5-224D-AC46-B5EF-8D2E211E416F}" type="sibTrans" cxnId="{22465995-C036-5C44-BD63-43C04AB5185D}">
      <dgm:prSet/>
      <dgm:spPr/>
      <dgm:t>
        <a:bodyPr/>
        <a:lstStyle/>
        <a:p>
          <a:endParaRPr lang="en-GB"/>
        </a:p>
      </dgm:t>
    </dgm:pt>
    <dgm:pt modelId="{F94D544D-8B52-5544-BDB3-E694DC01A192}">
      <dgm:prSet/>
      <dgm:spPr/>
      <dgm:t>
        <a:bodyPr/>
        <a:lstStyle/>
        <a:p>
          <a:r>
            <a:rPr lang="en-GB" b="1" dirty="0"/>
            <a:t>Nash equilibrium</a:t>
          </a:r>
          <a:r>
            <a:rPr lang="en-GB" dirty="0"/>
            <a:t> → consistent word-sense assignment</a:t>
          </a:r>
          <a:endParaRPr lang="en-GR" dirty="0"/>
        </a:p>
      </dgm:t>
    </dgm:pt>
    <dgm:pt modelId="{7C151AEA-CA43-F34F-A44E-7855487668F8}" type="parTrans" cxnId="{4013130C-1E14-4C42-8054-A3F2A0F19FCE}">
      <dgm:prSet/>
      <dgm:spPr/>
      <dgm:t>
        <a:bodyPr/>
        <a:lstStyle/>
        <a:p>
          <a:endParaRPr lang="en-GB"/>
        </a:p>
      </dgm:t>
    </dgm:pt>
    <dgm:pt modelId="{6E705280-18A5-574A-9B27-8375CFEEF2BA}" type="sibTrans" cxnId="{4013130C-1E14-4C42-8054-A3F2A0F19FCE}">
      <dgm:prSet/>
      <dgm:spPr/>
      <dgm:t>
        <a:bodyPr/>
        <a:lstStyle/>
        <a:p>
          <a:endParaRPr lang="en-GB"/>
        </a:p>
      </dgm:t>
    </dgm:pt>
    <dgm:pt modelId="{983960CE-2FF3-EB48-874F-42061560B72B}">
      <dgm:prSet/>
      <dgm:spPr/>
      <dgm:t>
        <a:bodyPr/>
        <a:lstStyle/>
        <a:p>
          <a:r>
            <a:rPr lang="en-GB" b="1" dirty="0"/>
            <a:t>Selection process </a:t>
          </a:r>
          <a:endParaRPr lang="en-GR" dirty="0"/>
        </a:p>
      </dgm:t>
    </dgm:pt>
    <dgm:pt modelId="{1BF437A1-5EA3-B943-82EE-BFBEADC5FB01}" type="parTrans" cxnId="{34E48939-45FF-2048-993C-9C99B22DE80A}">
      <dgm:prSet/>
      <dgm:spPr/>
      <dgm:t>
        <a:bodyPr/>
        <a:lstStyle/>
        <a:p>
          <a:endParaRPr lang="en-GB"/>
        </a:p>
      </dgm:t>
    </dgm:pt>
    <dgm:pt modelId="{B9EF9CB2-70AA-5D41-A639-70A85DDC8854}" type="sibTrans" cxnId="{34E48939-45FF-2048-993C-9C99B22DE80A}">
      <dgm:prSet/>
      <dgm:spPr/>
      <dgm:t>
        <a:bodyPr/>
        <a:lstStyle/>
        <a:p>
          <a:endParaRPr lang="en-GB"/>
        </a:p>
      </dgm:t>
    </dgm:pt>
    <dgm:pt modelId="{E8100F3B-2008-3E42-9F68-A10020847D36}">
      <dgm:prSet/>
      <dgm:spPr/>
      <dgm:t>
        <a:bodyPr/>
        <a:lstStyle/>
        <a:p>
          <a:r>
            <a:rPr lang="en-GB" dirty="0"/>
            <a:t>Iterative process of </a:t>
          </a:r>
          <a:r>
            <a:rPr lang="en-GB" b="1" dirty="0"/>
            <a:t>fitness</a:t>
          </a:r>
          <a:r>
            <a:rPr lang="en-GB" dirty="0"/>
            <a:t> </a:t>
          </a:r>
          <a:r>
            <a:rPr lang="en-GB" b="1" dirty="0"/>
            <a:t>increase</a:t>
          </a:r>
          <a:r>
            <a:rPr lang="en-GB" dirty="0"/>
            <a:t> ( candidates / senses with certain features )</a:t>
          </a:r>
          <a:endParaRPr lang="en-GR" dirty="0"/>
        </a:p>
      </dgm:t>
    </dgm:pt>
    <dgm:pt modelId="{23819E7B-1C52-F14A-86E7-A2570C57F7A9}" type="parTrans" cxnId="{13ED6D1A-12C0-644F-91BD-2432DF173557}">
      <dgm:prSet/>
      <dgm:spPr/>
      <dgm:t>
        <a:bodyPr/>
        <a:lstStyle/>
        <a:p>
          <a:endParaRPr lang="en-GB"/>
        </a:p>
      </dgm:t>
    </dgm:pt>
    <dgm:pt modelId="{38744EAD-3C89-9F42-A8F1-C3F898182D8E}" type="sibTrans" cxnId="{13ED6D1A-12C0-644F-91BD-2432DF173557}">
      <dgm:prSet/>
      <dgm:spPr/>
      <dgm:t>
        <a:bodyPr/>
        <a:lstStyle/>
        <a:p>
          <a:endParaRPr lang="en-GB"/>
        </a:p>
      </dgm:t>
    </dgm:pt>
    <dgm:pt modelId="{BF1154D0-24F3-8B4E-ADA2-9FBA5B11A961}">
      <dgm:prSet/>
      <dgm:spPr/>
      <dgm:t>
        <a:bodyPr/>
        <a:lstStyle/>
        <a:p>
          <a:r>
            <a:rPr lang="en-GB" b="1" dirty="0"/>
            <a:t>best</a:t>
          </a:r>
          <a:r>
            <a:rPr lang="en-GB" dirty="0"/>
            <a:t> </a:t>
          </a:r>
          <a:r>
            <a:rPr lang="en-GB" b="1" dirty="0"/>
            <a:t>candidates</a:t>
          </a:r>
          <a:r>
            <a:rPr lang="en-GB" dirty="0"/>
            <a:t> ( senses with higher fitness ) in the population</a:t>
          </a:r>
          <a:endParaRPr lang="en-GR" dirty="0"/>
        </a:p>
      </dgm:t>
    </dgm:pt>
    <dgm:pt modelId="{DFD50E26-7B11-E74E-A121-4E32C9E71820}" type="parTrans" cxnId="{7C0E5EA0-0A05-EA4C-AE07-15A5BB9CCA57}">
      <dgm:prSet/>
      <dgm:spPr/>
      <dgm:t>
        <a:bodyPr/>
        <a:lstStyle/>
        <a:p>
          <a:endParaRPr lang="en-GB"/>
        </a:p>
      </dgm:t>
    </dgm:pt>
    <dgm:pt modelId="{B202F94A-00D9-5F41-9BD9-33681F3F1E2B}" type="sibTrans" cxnId="{7C0E5EA0-0A05-EA4C-AE07-15A5BB9CCA57}">
      <dgm:prSet/>
      <dgm:spPr/>
      <dgm:t>
        <a:bodyPr/>
        <a:lstStyle/>
        <a:p>
          <a:endParaRPr lang="en-GB"/>
        </a:p>
      </dgm:t>
    </dgm:pt>
    <dgm:pt modelId="{E17A68FD-ADA2-4C46-A2B2-89C4857E39AA}" type="pres">
      <dgm:prSet presAssocID="{36499A3F-08D9-5E4A-8EDD-5ABCDA76EDA0}" presName="linear" presStyleCnt="0">
        <dgm:presLayoutVars>
          <dgm:dir/>
          <dgm:animLvl val="lvl"/>
          <dgm:resizeHandles val="exact"/>
        </dgm:presLayoutVars>
      </dgm:prSet>
      <dgm:spPr/>
    </dgm:pt>
    <dgm:pt modelId="{58213E6B-1DB3-D64B-AE14-784611E5A963}" type="pres">
      <dgm:prSet presAssocID="{22C7F414-CE4B-6147-BEAB-8C11EB04089D}" presName="parentLin" presStyleCnt="0"/>
      <dgm:spPr/>
    </dgm:pt>
    <dgm:pt modelId="{2D546E68-E12F-AF4E-8D8E-513A4DD99E90}" type="pres">
      <dgm:prSet presAssocID="{22C7F414-CE4B-6147-BEAB-8C11EB04089D}" presName="parentLeftMargin" presStyleLbl="node1" presStyleIdx="0" presStyleCnt="3"/>
      <dgm:spPr/>
    </dgm:pt>
    <dgm:pt modelId="{C1B51DB1-D147-C848-A677-4454989D784F}" type="pres">
      <dgm:prSet presAssocID="{22C7F414-CE4B-6147-BEAB-8C11EB04089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AE8767D-A2E3-0F4E-9D13-526CE0EED8E2}" type="pres">
      <dgm:prSet presAssocID="{22C7F414-CE4B-6147-BEAB-8C11EB04089D}" presName="negativeSpace" presStyleCnt="0"/>
      <dgm:spPr/>
    </dgm:pt>
    <dgm:pt modelId="{BECD54A4-CEE8-1447-ABA1-95D3E0EEBCBD}" type="pres">
      <dgm:prSet presAssocID="{22C7F414-CE4B-6147-BEAB-8C11EB04089D}" presName="childText" presStyleLbl="conFgAcc1" presStyleIdx="0" presStyleCnt="3">
        <dgm:presLayoutVars>
          <dgm:bulletEnabled val="1"/>
        </dgm:presLayoutVars>
      </dgm:prSet>
      <dgm:spPr/>
    </dgm:pt>
    <dgm:pt modelId="{439201F5-F4DE-894C-BDC2-F433C2990F81}" type="pres">
      <dgm:prSet presAssocID="{716B2F32-D4D2-5148-B5EE-B52BF579C2D3}" presName="spaceBetweenRectangles" presStyleCnt="0"/>
      <dgm:spPr/>
    </dgm:pt>
    <dgm:pt modelId="{C96A7D26-15C0-284A-A371-641C3B1287B4}" type="pres">
      <dgm:prSet presAssocID="{2CA43B23-442E-834D-A338-218E9480DD8C}" presName="parentLin" presStyleCnt="0"/>
      <dgm:spPr/>
    </dgm:pt>
    <dgm:pt modelId="{8128C116-72F9-0F48-9CBC-2023BC2C14E2}" type="pres">
      <dgm:prSet presAssocID="{2CA43B23-442E-834D-A338-218E9480DD8C}" presName="parentLeftMargin" presStyleLbl="node1" presStyleIdx="0" presStyleCnt="3"/>
      <dgm:spPr/>
    </dgm:pt>
    <dgm:pt modelId="{73B0216E-F5AE-0F4F-9AA9-B5ABA27E9B89}" type="pres">
      <dgm:prSet presAssocID="{2CA43B23-442E-834D-A338-218E9480DD8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408AE33-4664-974F-892E-9850B39BC9CA}" type="pres">
      <dgm:prSet presAssocID="{2CA43B23-442E-834D-A338-218E9480DD8C}" presName="negativeSpace" presStyleCnt="0"/>
      <dgm:spPr/>
    </dgm:pt>
    <dgm:pt modelId="{AA1FF4A4-57E2-1445-94CE-715DA0BD05AC}" type="pres">
      <dgm:prSet presAssocID="{2CA43B23-442E-834D-A338-218E9480DD8C}" presName="childText" presStyleLbl="conFgAcc1" presStyleIdx="1" presStyleCnt="3">
        <dgm:presLayoutVars>
          <dgm:bulletEnabled val="1"/>
        </dgm:presLayoutVars>
      </dgm:prSet>
      <dgm:spPr/>
    </dgm:pt>
    <dgm:pt modelId="{B1F98C7D-1EE8-BC48-8842-1B8F3AF11F55}" type="pres">
      <dgm:prSet presAssocID="{76E8F29B-2FA1-D34F-AFF0-96BDC87C3A26}" presName="spaceBetweenRectangles" presStyleCnt="0"/>
      <dgm:spPr/>
    </dgm:pt>
    <dgm:pt modelId="{EB5CEFC5-5EEF-8D44-9885-E4323AEA8F9D}" type="pres">
      <dgm:prSet presAssocID="{F26D4D09-BCB7-0E4C-B3B8-58F1C1ADB320}" presName="parentLin" presStyleCnt="0"/>
      <dgm:spPr/>
    </dgm:pt>
    <dgm:pt modelId="{44BE48DD-A7C1-B748-B56B-9EC7408EB94F}" type="pres">
      <dgm:prSet presAssocID="{F26D4D09-BCB7-0E4C-B3B8-58F1C1ADB320}" presName="parentLeftMargin" presStyleLbl="node1" presStyleIdx="1" presStyleCnt="3"/>
      <dgm:spPr/>
    </dgm:pt>
    <dgm:pt modelId="{C3B7AD24-F005-D345-A023-A559737FC7BA}" type="pres">
      <dgm:prSet presAssocID="{F26D4D09-BCB7-0E4C-B3B8-58F1C1ADB320}" presName="parentText" presStyleLbl="node1" presStyleIdx="2" presStyleCnt="3" custScaleX="121662">
        <dgm:presLayoutVars>
          <dgm:chMax val="0"/>
          <dgm:bulletEnabled val="1"/>
        </dgm:presLayoutVars>
      </dgm:prSet>
      <dgm:spPr/>
    </dgm:pt>
    <dgm:pt modelId="{AFC711F2-0ADF-CB47-89D5-23921B48482A}" type="pres">
      <dgm:prSet presAssocID="{F26D4D09-BCB7-0E4C-B3B8-58F1C1ADB320}" presName="negativeSpace" presStyleCnt="0"/>
      <dgm:spPr/>
    </dgm:pt>
    <dgm:pt modelId="{793940AF-EBD0-964A-875A-3B3EA396D968}" type="pres">
      <dgm:prSet presAssocID="{F26D4D09-BCB7-0E4C-B3B8-58F1C1ADB32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8565401-4285-2044-9C89-70D0A902B2E4}" srcId="{F26D4D09-BCB7-0E4C-B3B8-58F1C1ADB320}" destId="{84E909AF-3670-FB48-97F0-35587EDB5A5D}" srcOrd="0" destOrd="0" parTransId="{2B7314E5-3346-8C40-80B9-B057827E0539}" sibTransId="{3DDFE893-3F9D-4045-9782-BD1803D746DD}"/>
    <dgm:cxn modelId="{9F592406-53F9-FA48-A1F7-9526420247F5}" type="presOf" srcId="{F26D4D09-BCB7-0E4C-B3B8-58F1C1ADB320}" destId="{C3B7AD24-F005-D345-A023-A559737FC7BA}" srcOrd="1" destOrd="0" presId="urn:microsoft.com/office/officeart/2005/8/layout/list1"/>
    <dgm:cxn modelId="{68774206-E85D-DD40-8F13-0D34DF4562B5}" srcId="{36499A3F-08D9-5E4A-8EDD-5ABCDA76EDA0}" destId="{F26D4D09-BCB7-0E4C-B3B8-58F1C1ADB320}" srcOrd="2" destOrd="0" parTransId="{FA09D9ED-F773-5B42-8D9D-2B9A5668EC4B}" sibTransId="{D7A7B3D8-264A-B84A-8BCD-4D790E17FE42}"/>
    <dgm:cxn modelId="{4013130C-1E14-4C42-8054-A3F2A0F19FCE}" srcId="{F26D4D09-BCB7-0E4C-B3B8-58F1C1ADB320}" destId="{F94D544D-8B52-5544-BDB3-E694DC01A192}" srcOrd="4" destOrd="0" parTransId="{7C151AEA-CA43-F34F-A44E-7855487668F8}" sibTransId="{6E705280-18A5-574A-9B27-8375CFEEF2BA}"/>
    <dgm:cxn modelId="{7418A612-661A-5C45-81B2-BB8E6B818C03}" type="presOf" srcId="{36499A3F-08D9-5E4A-8EDD-5ABCDA76EDA0}" destId="{E17A68FD-ADA2-4C46-A2B2-89C4857E39AA}" srcOrd="0" destOrd="0" presId="urn:microsoft.com/office/officeart/2005/8/layout/list1"/>
    <dgm:cxn modelId="{13ED6D1A-12C0-644F-91BD-2432DF173557}" srcId="{983960CE-2FF3-EB48-874F-42061560B72B}" destId="{E8100F3B-2008-3E42-9F68-A10020847D36}" srcOrd="0" destOrd="0" parTransId="{23819E7B-1C52-F14A-86E7-A2570C57F7A9}" sibTransId="{38744EAD-3C89-9F42-A8F1-C3F898182D8E}"/>
    <dgm:cxn modelId="{64977B1C-5565-C345-89AF-85463D2379FA}" type="presOf" srcId="{BF1154D0-24F3-8B4E-ADA2-9FBA5B11A961}" destId="{793940AF-EBD0-964A-875A-3B3EA396D968}" srcOrd="0" destOrd="7" presId="urn:microsoft.com/office/officeart/2005/8/layout/list1"/>
    <dgm:cxn modelId="{A8430126-B75E-4545-A1DF-C400D9E6E083}" type="presOf" srcId="{2CA43B23-442E-834D-A338-218E9480DD8C}" destId="{8128C116-72F9-0F48-9CBC-2023BC2C14E2}" srcOrd="0" destOrd="0" presId="urn:microsoft.com/office/officeart/2005/8/layout/list1"/>
    <dgm:cxn modelId="{49113B2C-A094-4042-9CFA-C0ACBE959B0D}" type="presOf" srcId="{983960CE-2FF3-EB48-874F-42061560B72B}" destId="{793940AF-EBD0-964A-875A-3B3EA396D968}" srcOrd="0" destOrd="5" presId="urn:microsoft.com/office/officeart/2005/8/layout/list1"/>
    <dgm:cxn modelId="{34E48939-45FF-2048-993C-9C99B22DE80A}" srcId="{F26D4D09-BCB7-0E4C-B3B8-58F1C1ADB320}" destId="{983960CE-2FF3-EB48-874F-42061560B72B}" srcOrd="5" destOrd="0" parTransId="{1BF437A1-5EA3-B943-82EE-BFBEADC5FB01}" sibTransId="{B9EF9CB2-70AA-5D41-A639-70A85DDC8854}"/>
    <dgm:cxn modelId="{E7C2DC45-833D-0148-A8EB-98E5CE7DD090}" type="presOf" srcId="{3E52E5CE-619B-AD45-B28B-2641F8E3E6C6}" destId="{793940AF-EBD0-964A-875A-3B3EA396D968}" srcOrd="0" destOrd="3" presId="urn:microsoft.com/office/officeart/2005/8/layout/list1"/>
    <dgm:cxn modelId="{C160D356-9789-8544-A4F0-C168609CC878}" type="presOf" srcId="{22C7F414-CE4B-6147-BEAB-8C11EB04089D}" destId="{2D546E68-E12F-AF4E-8D8E-513A4DD99E90}" srcOrd="0" destOrd="0" presId="urn:microsoft.com/office/officeart/2005/8/layout/list1"/>
    <dgm:cxn modelId="{58FA3F5A-5AB1-8446-ABF3-EF72E41B9208}" type="presOf" srcId="{F26D4D09-BCB7-0E4C-B3B8-58F1C1ADB320}" destId="{44BE48DD-A7C1-B748-B56B-9EC7408EB94F}" srcOrd="0" destOrd="0" presId="urn:microsoft.com/office/officeart/2005/8/layout/list1"/>
    <dgm:cxn modelId="{854ECB66-82C3-E741-BC45-4341F2C2CF14}" srcId="{2CA43B23-442E-834D-A338-218E9480DD8C}" destId="{FEC74E1B-CE89-9140-8BCF-DC7549253BCC}" srcOrd="0" destOrd="0" parTransId="{00A67200-5568-2A49-BC4B-659A411552ED}" sibTransId="{51D39CF6-FF5B-B04A-A60C-3E0367CD60EF}"/>
    <dgm:cxn modelId="{EC3EC671-E971-1249-94DA-CCB9C80485B9}" srcId="{36499A3F-08D9-5E4A-8EDD-5ABCDA76EDA0}" destId="{2CA43B23-442E-834D-A338-218E9480DD8C}" srcOrd="1" destOrd="0" parTransId="{14B7EE91-4A66-734D-867D-E92AB63402EE}" sibTransId="{76E8F29B-2FA1-D34F-AFF0-96BDC87C3A26}"/>
    <dgm:cxn modelId="{1577E579-617A-F544-B6F5-71F1D39C3640}" srcId="{22C7F414-CE4B-6147-BEAB-8C11EB04089D}" destId="{75B0C829-9D01-B444-A002-6712B88E1BFF}" srcOrd="0" destOrd="0" parTransId="{4C46D799-795C-1342-9122-2BA9C299B134}" sibTransId="{FD4C851F-4C3B-5C44-B2C5-ED8B76425FED}"/>
    <dgm:cxn modelId="{92DE2286-E886-CE4C-94D1-E754DD0EAB38}" srcId="{36499A3F-08D9-5E4A-8EDD-5ABCDA76EDA0}" destId="{22C7F414-CE4B-6147-BEAB-8C11EB04089D}" srcOrd="0" destOrd="0" parTransId="{79BBFA98-329F-934B-94E1-D72CC8C92792}" sibTransId="{716B2F32-D4D2-5148-B5EE-B52BF579C2D3}"/>
    <dgm:cxn modelId="{C9E76A87-5314-A34A-82D7-5530D0077754}" type="presOf" srcId="{F94D544D-8B52-5544-BDB3-E694DC01A192}" destId="{793940AF-EBD0-964A-875A-3B3EA396D968}" srcOrd="0" destOrd="4" presId="urn:microsoft.com/office/officeart/2005/8/layout/list1"/>
    <dgm:cxn modelId="{1F27F38A-9F6A-FA43-B0D1-893E789C5ADB}" srcId="{F26D4D09-BCB7-0E4C-B3B8-58F1C1ADB320}" destId="{5C17A1EE-1759-514A-84AF-6CD618A248DA}" srcOrd="2" destOrd="0" parTransId="{D61843FC-1A1D-7B47-A78D-A71CE226DFC6}" sibTransId="{CC605F5D-0AD0-544B-BB0B-44A32DCD4233}"/>
    <dgm:cxn modelId="{0A738994-DF7F-F443-A0B8-4B6FE558F316}" type="presOf" srcId="{75B0C829-9D01-B444-A002-6712B88E1BFF}" destId="{BECD54A4-CEE8-1447-ABA1-95D3E0EEBCBD}" srcOrd="0" destOrd="0" presId="urn:microsoft.com/office/officeart/2005/8/layout/list1"/>
    <dgm:cxn modelId="{22465995-C036-5C44-BD63-43C04AB5185D}" srcId="{F26D4D09-BCB7-0E4C-B3B8-58F1C1ADB320}" destId="{3E52E5CE-619B-AD45-B28B-2641F8E3E6C6}" srcOrd="3" destOrd="0" parTransId="{8F31E5EF-87B1-3B4B-A902-46CA4145DD96}" sibTransId="{CB9DF5A5-224D-AC46-B5EF-8D2E211E416F}"/>
    <dgm:cxn modelId="{23319C97-669F-1344-BB7E-4447B062D11C}" type="presOf" srcId="{FEC74E1B-CE89-9140-8BCF-DC7549253BCC}" destId="{AA1FF4A4-57E2-1445-94CE-715DA0BD05AC}" srcOrd="0" destOrd="0" presId="urn:microsoft.com/office/officeart/2005/8/layout/list1"/>
    <dgm:cxn modelId="{7C0E5EA0-0A05-EA4C-AE07-15A5BB9CCA57}" srcId="{983960CE-2FF3-EB48-874F-42061560B72B}" destId="{BF1154D0-24F3-8B4E-ADA2-9FBA5B11A961}" srcOrd="1" destOrd="0" parTransId="{DFD50E26-7B11-E74E-A121-4E32C9E71820}" sibTransId="{B202F94A-00D9-5F41-9BD9-33681F3F1E2B}"/>
    <dgm:cxn modelId="{0CE6D7B2-A8CE-AA44-B6F5-80FE3826F684}" type="presOf" srcId="{E8100F3B-2008-3E42-9F68-A10020847D36}" destId="{793940AF-EBD0-964A-875A-3B3EA396D968}" srcOrd="0" destOrd="6" presId="urn:microsoft.com/office/officeart/2005/8/layout/list1"/>
    <dgm:cxn modelId="{7E3402B3-CEF2-7646-860C-8174F5034ECE}" type="presOf" srcId="{22C7F414-CE4B-6147-BEAB-8C11EB04089D}" destId="{C1B51DB1-D147-C848-A677-4454989D784F}" srcOrd="1" destOrd="0" presId="urn:microsoft.com/office/officeart/2005/8/layout/list1"/>
    <dgm:cxn modelId="{16D4FDB7-62B3-7247-87E9-021144326720}" type="presOf" srcId="{84E909AF-3670-FB48-97F0-35587EDB5A5D}" destId="{793940AF-EBD0-964A-875A-3B3EA396D968}" srcOrd="0" destOrd="0" presId="urn:microsoft.com/office/officeart/2005/8/layout/list1"/>
    <dgm:cxn modelId="{C20E80C5-867D-094B-839A-FCD4EDBFFEB6}" srcId="{2CA43B23-442E-834D-A338-218E9480DD8C}" destId="{3AA13C7D-2DC5-DC42-8D54-935C8A6AEE21}" srcOrd="1" destOrd="0" parTransId="{D504D843-81EE-EB4D-AC58-23F93C220183}" sibTransId="{726FBE88-25B4-4E49-8010-CAF3094156C3}"/>
    <dgm:cxn modelId="{81DA49D2-40FB-BC40-BBA6-998588D9DA16}" srcId="{F26D4D09-BCB7-0E4C-B3B8-58F1C1ADB320}" destId="{E2EB4045-9F6F-F640-A5BD-CF871BD2A6F3}" srcOrd="1" destOrd="0" parTransId="{B176CB79-B253-DF42-94CF-F183DE0DA311}" sibTransId="{D67B4000-C692-A144-BE24-47240FD55C72}"/>
    <dgm:cxn modelId="{AF351BE2-A209-0545-8B1F-A01C79139FC7}" type="presOf" srcId="{3AA13C7D-2DC5-DC42-8D54-935C8A6AEE21}" destId="{AA1FF4A4-57E2-1445-94CE-715DA0BD05AC}" srcOrd="0" destOrd="1" presId="urn:microsoft.com/office/officeart/2005/8/layout/list1"/>
    <dgm:cxn modelId="{FE6A14E6-4476-C44A-B99F-379EA586FA93}" type="presOf" srcId="{E2EB4045-9F6F-F640-A5BD-CF871BD2A6F3}" destId="{793940AF-EBD0-964A-875A-3B3EA396D968}" srcOrd="0" destOrd="1" presId="urn:microsoft.com/office/officeart/2005/8/layout/list1"/>
    <dgm:cxn modelId="{147D78EF-C1C6-BF49-AC24-F6E9617F779A}" type="presOf" srcId="{5C17A1EE-1759-514A-84AF-6CD618A248DA}" destId="{793940AF-EBD0-964A-875A-3B3EA396D968}" srcOrd="0" destOrd="2" presId="urn:microsoft.com/office/officeart/2005/8/layout/list1"/>
    <dgm:cxn modelId="{091526F0-1F15-9243-AF6B-58793F49231C}" type="presOf" srcId="{2CA43B23-442E-834D-A338-218E9480DD8C}" destId="{73B0216E-F5AE-0F4F-9AA9-B5ABA27E9B89}" srcOrd="1" destOrd="0" presId="urn:microsoft.com/office/officeart/2005/8/layout/list1"/>
    <dgm:cxn modelId="{F4349003-60A9-034B-AACE-F4487C599D86}" type="presParOf" srcId="{E17A68FD-ADA2-4C46-A2B2-89C4857E39AA}" destId="{58213E6B-1DB3-D64B-AE14-784611E5A963}" srcOrd="0" destOrd="0" presId="urn:microsoft.com/office/officeart/2005/8/layout/list1"/>
    <dgm:cxn modelId="{D736FAFA-71E4-DC46-AA97-5B4BD72BAD87}" type="presParOf" srcId="{58213E6B-1DB3-D64B-AE14-784611E5A963}" destId="{2D546E68-E12F-AF4E-8D8E-513A4DD99E90}" srcOrd="0" destOrd="0" presId="urn:microsoft.com/office/officeart/2005/8/layout/list1"/>
    <dgm:cxn modelId="{734F9CCB-36A6-824F-B859-D960154AE61B}" type="presParOf" srcId="{58213E6B-1DB3-D64B-AE14-784611E5A963}" destId="{C1B51DB1-D147-C848-A677-4454989D784F}" srcOrd="1" destOrd="0" presId="urn:microsoft.com/office/officeart/2005/8/layout/list1"/>
    <dgm:cxn modelId="{A1013F09-80F2-D943-B35C-5CBD15730E98}" type="presParOf" srcId="{E17A68FD-ADA2-4C46-A2B2-89C4857E39AA}" destId="{0AE8767D-A2E3-0F4E-9D13-526CE0EED8E2}" srcOrd="1" destOrd="0" presId="urn:microsoft.com/office/officeart/2005/8/layout/list1"/>
    <dgm:cxn modelId="{162C515A-F3E0-3D43-9E25-822AE7B0190E}" type="presParOf" srcId="{E17A68FD-ADA2-4C46-A2B2-89C4857E39AA}" destId="{BECD54A4-CEE8-1447-ABA1-95D3E0EEBCBD}" srcOrd="2" destOrd="0" presId="urn:microsoft.com/office/officeart/2005/8/layout/list1"/>
    <dgm:cxn modelId="{CC90AF82-44A0-FF48-B272-ADDBC664FACB}" type="presParOf" srcId="{E17A68FD-ADA2-4C46-A2B2-89C4857E39AA}" destId="{439201F5-F4DE-894C-BDC2-F433C2990F81}" srcOrd="3" destOrd="0" presId="urn:microsoft.com/office/officeart/2005/8/layout/list1"/>
    <dgm:cxn modelId="{362C0811-0957-7A4D-B1F5-3273BB2B8AF0}" type="presParOf" srcId="{E17A68FD-ADA2-4C46-A2B2-89C4857E39AA}" destId="{C96A7D26-15C0-284A-A371-641C3B1287B4}" srcOrd="4" destOrd="0" presId="urn:microsoft.com/office/officeart/2005/8/layout/list1"/>
    <dgm:cxn modelId="{E951B833-15ED-4545-B6A9-24EBA7712CED}" type="presParOf" srcId="{C96A7D26-15C0-284A-A371-641C3B1287B4}" destId="{8128C116-72F9-0F48-9CBC-2023BC2C14E2}" srcOrd="0" destOrd="0" presId="urn:microsoft.com/office/officeart/2005/8/layout/list1"/>
    <dgm:cxn modelId="{BEF0CEE5-327A-054E-929D-2F745D5271B5}" type="presParOf" srcId="{C96A7D26-15C0-284A-A371-641C3B1287B4}" destId="{73B0216E-F5AE-0F4F-9AA9-B5ABA27E9B89}" srcOrd="1" destOrd="0" presId="urn:microsoft.com/office/officeart/2005/8/layout/list1"/>
    <dgm:cxn modelId="{8EB6EBF3-21B2-BE49-A07E-E79201ACD1F3}" type="presParOf" srcId="{E17A68FD-ADA2-4C46-A2B2-89C4857E39AA}" destId="{5408AE33-4664-974F-892E-9850B39BC9CA}" srcOrd="5" destOrd="0" presId="urn:microsoft.com/office/officeart/2005/8/layout/list1"/>
    <dgm:cxn modelId="{06BD1B7F-5F59-6B4D-A8E2-ECB454CB9A35}" type="presParOf" srcId="{E17A68FD-ADA2-4C46-A2B2-89C4857E39AA}" destId="{AA1FF4A4-57E2-1445-94CE-715DA0BD05AC}" srcOrd="6" destOrd="0" presId="urn:microsoft.com/office/officeart/2005/8/layout/list1"/>
    <dgm:cxn modelId="{B538DAE3-36BF-8E46-9ECA-65EA7F34EC8F}" type="presParOf" srcId="{E17A68FD-ADA2-4C46-A2B2-89C4857E39AA}" destId="{B1F98C7D-1EE8-BC48-8842-1B8F3AF11F55}" srcOrd="7" destOrd="0" presId="urn:microsoft.com/office/officeart/2005/8/layout/list1"/>
    <dgm:cxn modelId="{8C03EADE-9A85-8948-B0F3-D877C380679F}" type="presParOf" srcId="{E17A68FD-ADA2-4C46-A2B2-89C4857E39AA}" destId="{EB5CEFC5-5EEF-8D44-9885-E4323AEA8F9D}" srcOrd="8" destOrd="0" presId="urn:microsoft.com/office/officeart/2005/8/layout/list1"/>
    <dgm:cxn modelId="{F39E486B-2CB2-2C44-9656-C077C4D5E784}" type="presParOf" srcId="{EB5CEFC5-5EEF-8D44-9885-E4323AEA8F9D}" destId="{44BE48DD-A7C1-B748-B56B-9EC7408EB94F}" srcOrd="0" destOrd="0" presId="urn:microsoft.com/office/officeart/2005/8/layout/list1"/>
    <dgm:cxn modelId="{2584C9F3-EB17-1945-9AA5-91FF87758C90}" type="presParOf" srcId="{EB5CEFC5-5EEF-8D44-9885-E4323AEA8F9D}" destId="{C3B7AD24-F005-D345-A023-A559737FC7BA}" srcOrd="1" destOrd="0" presId="urn:microsoft.com/office/officeart/2005/8/layout/list1"/>
    <dgm:cxn modelId="{59898AEA-39D7-CC43-9B44-58E140010242}" type="presParOf" srcId="{E17A68FD-ADA2-4C46-A2B2-89C4857E39AA}" destId="{AFC711F2-0ADF-CB47-89D5-23921B48482A}" srcOrd="9" destOrd="0" presId="urn:microsoft.com/office/officeart/2005/8/layout/list1"/>
    <dgm:cxn modelId="{15682708-1446-E947-85FF-9F14BAE8BA1F}" type="presParOf" srcId="{E17A68FD-ADA2-4C46-A2B2-89C4857E39AA}" destId="{793940AF-EBD0-964A-875A-3B3EA396D96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011590-13C9-4BF6-97AB-5D2A054C716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A0015E-1264-44DE-978E-8160E4301A3E}">
      <dgm:prSet/>
      <dgm:spPr/>
      <dgm:t>
        <a:bodyPr/>
        <a:lstStyle/>
        <a:p>
          <a:pPr>
            <a:defRPr b="1"/>
          </a:pPr>
          <a:r>
            <a:rPr lang="en-GB" dirty="0">
              <a:solidFill>
                <a:schemeClr val="tx1"/>
              </a:solidFill>
            </a:rPr>
            <a:t>The final </a:t>
          </a:r>
          <a:r>
            <a:rPr lang="en-GB" b="1" dirty="0">
              <a:solidFill>
                <a:schemeClr val="tx1"/>
              </a:solidFill>
            </a:rPr>
            <a:t>labelling</a:t>
          </a:r>
          <a:r>
            <a:rPr lang="en-GB" dirty="0">
              <a:solidFill>
                <a:schemeClr val="tx1"/>
              </a:solidFill>
            </a:rPr>
            <a:t> of the data is </a:t>
          </a:r>
          <a:r>
            <a:rPr lang="en-GB" b="1" dirty="0">
              <a:solidFill>
                <a:schemeClr val="tx1"/>
              </a:solidFill>
            </a:rPr>
            <a:t>consistent</a:t>
          </a:r>
          <a:r>
            <a:rPr lang="en-GB" dirty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853B1517-6B72-44A9-A7AA-95073AF1DF6A}" type="parTrans" cxnId="{C9166264-1CA5-4AAC-86DE-0BB3C506C728}">
      <dgm:prSet/>
      <dgm:spPr/>
      <dgm:t>
        <a:bodyPr/>
        <a:lstStyle/>
        <a:p>
          <a:endParaRPr lang="en-US"/>
        </a:p>
      </dgm:t>
    </dgm:pt>
    <dgm:pt modelId="{4743EB48-F038-4193-9EC7-E39158133563}" type="sibTrans" cxnId="{C9166264-1CA5-4AAC-86DE-0BB3C506C728}">
      <dgm:prSet/>
      <dgm:spPr/>
      <dgm:t>
        <a:bodyPr/>
        <a:lstStyle/>
        <a:p>
          <a:endParaRPr lang="en-US"/>
        </a:p>
      </dgm:t>
    </dgm:pt>
    <dgm:pt modelId="{40F95E73-E91B-4E91-A33E-8F3166A3CA44}">
      <dgm:prSet/>
      <dgm:spPr/>
      <dgm:t>
        <a:bodyPr/>
        <a:lstStyle/>
        <a:p>
          <a:pPr>
            <a:defRPr b="1"/>
          </a:pPr>
          <a:r>
            <a:rPr lang="en-GB" dirty="0">
              <a:solidFill>
                <a:schemeClr val="tx1"/>
              </a:solidFill>
            </a:rPr>
            <a:t>The </a:t>
          </a:r>
          <a:r>
            <a:rPr lang="en-GB" b="1" dirty="0">
              <a:solidFill>
                <a:schemeClr val="tx1"/>
              </a:solidFill>
            </a:rPr>
            <a:t>solution</a:t>
          </a:r>
          <a:r>
            <a:rPr lang="en-GB" dirty="0">
              <a:solidFill>
                <a:schemeClr val="tx1"/>
              </a:solidFill>
            </a:rPr>
            <a:t> of the problem is </a:t>
          </a:r>
          <a:r>
            <a:rPr lang="en-GB" b="1" dirty="0">
              <a:solidFill>
                <a:schemeClr val="tx1"/>
              </a:solidFill>
            </a:rPr>
            <a:t>always</a:t>
          </a:r>
          <a:r>
            <a:rPr lang="en-GB" dirty="0">
              <a:solidFill>
                <a:schemeClr val="tx1"/>
              </a:solidFill>
            </a:rPr>
            <a:t> found </a:t>
          </a:r>
          <a:endParaRPr lang="en-US" dirty="0">
            <a:solidFill>
              <a:schemeClr val="tx1"/>
            </a:solidFill>
          </a:endParaRPr>
        </a:p>
      </dgm:t>
    </dgm:pt>
    <dgm:pt modelId="{05F9B6F9-A9DD-499E-85F1-3A632E58942D}" type="parTrans" cxnId="{C73EDD15-AEB6-4163-B05B-3F464B048C28}">
      <dgm:prSet/>
      <dgm:spPr/>
      <dgm:t>
        <a:bodyPr/>
        <a:lstStyle/>
        <a:p>
          <a:endParaRPr lang="en-US"/>
        </a:p>
      </dgm:t>
    </dgm:pt>
    <dgm:pt modelId="{C1DB76E6-2DBB-45E2-8ED8-761BF0151F0D}" type="sibTrans" cxnId="{C73EDD15-AEB6-4163-B05B-3F464B048C28}">
      <dgm:prSet/>
      <dgm:spPr/>
      <dgm:t>
        <a:bodyPr/>
        <a:lstStyle/>
        <a:p>
          <a:endParaRPr lang="en-US"/>
        </a:p>
      </dgm:t>
    </dgm:pt>
    <dgm:pt modelId="{664B4BC6-215D-4969-BD43-2465ACF9D448}">
      <dgm:prSet/>
      <dgm:spPr/>
      <dgm:t>
        <a:bodyPr/>
        <a:lstStyle/>
        <a:p>
          <a:r>
            <a:rPr lang="en-US" dirty="0"/>
            <a:t>System </a:t>
          </a:r>
          <a:r>
            <a:rPr lang="en-US" b="0" dirty="0"/>
            <a:t>convergence </a:t>
          </a:r>
          <a:r>
            <a:rPr lang="en-GB" b="0" dirty="0"/>
            <a:t>to the nearest Nash equilibrium </a:t>
          </a:r>
        </a:p>
        <a:p>
          <a:r>
            <a:rPr lang="en-GB" dirty="0"/>
            <a:t>(from dynamics’ starting point) </a:t>
          </a:r>
          <a:endParaRPr lang="en-US" dirty="0"/>
        </a:p>
      </dgm:t>
    </dgm:pt>
    <dgm:pt modelId="{1DA4EC4F-BA76-4FA4-9669-3E2E71155688}" type="parTrans" cxnId="{13ECECA5-C7A8-40F5-A9D0-BDDA46DE66A2}">
      <dgm:prSet/>
      <dgm:spPr/>
      <dgm:t>
        <a:bodyPr/>
        <a:lstStyle/>
        <a:p>
          <a:endParaRPr lang="en-US"/>
        </a:p>
      </dgm:t>
    </dgm:pt>
    <dgm:pt modelId="{693E3B6F-A3A0-49D7-A7CA-71C0FA1D5875}" type="sibTrans" cxnId="{13ECECA5-C7A8-40F5-A9D0-BDDA46DE66A2}">
      <dgm:prSet/>
      <dgm:spPr/>
      <dgm:t>
        <a:bodyPr/>
        <a:lstStyle/>
        <a:p>
          <a:endParaRPr lang="en-US"/>
        </a:p>
      </dgm:t>
    </dgm:pt>
    <dgm:pt modelId="{7607EEF3-9B0E-429C-94DC-9A0CAF6E1903}">
      <dgm:prSet/>
      <dgm:spPr/>
      <dgm:t>
        <a:bodyPr/>
        <a:lstStyle/>
        <a:p>
          <a:r>
            <a:rPr lang="en-GB"/>
            <a:t>Target word </a:t>
          </a:r>
          <a:endParaRPr lang="en-US"/>
        </a:p>
      </dgm:t>
    </dgm:pt>
    <dgm:pt modelId="{F955B0C4-53A1-4C90-8B03-13AE4FCEC3C6}" type="parTrans" cxnId="{7D7156E4-ED5B-476A-9FF5-4E3DCD11407B}">
      <dgm:prSet/>
      <dgm:spPr/>
      <dgm:t>
        <a:bodyPr/>
        <a:lstStyle/>
        <a:p>
          <a:endParaRPr lang="en-US"/>
        </a:p>
      </dgm:t>
    </dgm:pt>
    <dgm:pt modelId="{8878E5CF-C235-4BC1-AD18-4FB41EEDD56B}" type="sibTrans" cxnId="{7D7156E4-ED5B-476A-9FF5-4E3DCD11407B}">
      <dgm:prSet/>
      <dgm:spPr/>
      <dgm:t>
        <a:bodyPr/>
        <a:lstStyle/>
        <a:p>
          <a:endParaRPr lang="en-US"/>
        </a:p>
      </dgm:t>
    </dgm:pt>
    <dgm:pt modelId="{1AEDB1BB-970A-48DA-A411-962D43334F99}">
      <dgm:prSet/>
      <dgm:spPr/>
      <dgm:t>
        <a:bodyPr/>
        <a:lstStyle/>
        <a:p>
          <a:r>
            <a:rPr lang="en-GB"/>
            <a:t>Words in its context</a:t>
          </a:r>
          <a:endParaRPr lang="en-US"/>
        </a:p>
      </dgm:t>
    </dgm:pt>
    <dgm:pt modelId="{6C8B97FE-CA64-4001-9111-F681871B33C1}" type="parTrans" cxnId="{32D26B40-4F94-4471-974C-DD26EAA93001}">
      <dgm:prSet/>
      <dgm:spPr/>
      <dgm:t>
        <a:bodyPr/>
        <a:lstStyle/>
        <a:p>
          <a:endParaRPr lang="en-US"/>
        </a:p>
      </dgm:t>
    </dgm:pt>
    <dgm:pt modelId="{C937011E-FD7C-4D0C-A7B1-0E1CDD480BC1}" type="sibTrans" cxnId="{32D26B40-4F94-4471-974C-DD26EAA93001}">
      <dgm:prSet/>
      <dgm:spPr/>
      <dgm:t>
        <a:bodyPr/>
        <a:lstStyle/>
        <a:p>
          <a:endParaRPr lang="en-US"/>
        </a:p>
      </dgm:t>
    </dgm:pt>
    <dgm:pt modelId="{4DC9D1D7-807F-4E1B-A88B-3E940426F1C5}">
      <dgm:prSet/>
      <dgm:spPr/>
      <dgm:t>
        <a:bodyPr/>
        <a:lstStyle/>
        <a:p>
          <a:pPr>
            <a:defRPr b="1"/>
          </a:pPr>
          <a:r>
            <a:rPr lang="en-GB">
              <a:solidFill>
                <a:schemeClr val="tx1"/>
              </a:solidFill>
            </a:rPr>
            <a:t>WSD problem</a:t>
          </a:r>
          <a:endParaRPr lang="en-US">
            <a:solidFill>
              <a:schemeClr val="tx1"/>
            </a:solidFill>
          </a:endParaRPr>
        </a:p>
      </dgm:t>
    </dgm:pt>
    <dgm:pt modelId="{B628E349-A971-435F-A6D0-154F4FCD05CE}" type="parTrans" cxnId="{E221242C-4D0E-42CE-A7D4-59C3CD50E9CF}">
      <dgm:prSet/>
      <dgm:spPr/>
      <dgm:t>
        <a:bodyPr/>
        <a:lstStyle/>
        <a:p>
          <a:endParaRPr lang="en-US"/>
        </a:p>
      </dgm:t>
    </dgm:pt>
    <dgm:pt modelId="{4B183208-39A2-456F-8DD1-D1431E06AA49}" type="sibTrans" cxnId="{E221242C-4D0E-42CE-A7D4-59C3CD50E9CF}">
      <dgm:prSet/>
      <dgm:spPr/>
      <dgm:t>
        <a:bodyPr/>
        <a:lstStyle/>
        <a:p>
          <a:endParaRPr lang="en-US"/>
        </a:p>
      </dgm:t>
    </dgm:pt>
    <dgm:pt modelId="{F3AEF110-F4B4-4C64-A88F-5563EA30F301}">
      <dgm:prSet/>
      <dgm:spPr/>
      <dgm:t>
        <a:bodyPr/>
        <a:lstStyle/>
        <a:p>
          <a:r>
            <a:rPr lang="en-GB"/>
            <a:t>Continuous optimization problem</a:t>
          </a:r>
          <a:endParaRPr lang="en-US"/>
        </a:p>
      </dgm:t>
    </dgm:pt>
    <dgm:pt modelId="{F01165D2-998C-400B-9113-145D38C3153E}" type="parTrans" cxnId="{D4A4DCD7-A0CC-4DA4-BAF5-429C7A5B1AFA}">
      <dgm:prSet/>
      <dgm:spPr/>
      <dgm:t>
        <a:bodyPr/>
        <a:lstStyle/>
        <a:p>
          <a:endParaRPr lang="en-US"/>
        </a:p>
      </dgm:t>
    </dgm:pt>
    <dgm:pt modelId="{CAD50EB3-0748-43BF-8D64-84B90D760B31}" type="sibTrans" cxnId="{D4A4DCD7-A0CC-4DA4-BAF5-429C7A5B1AFA}">
      <dgm:prSet/>
      <dgm:spPr/>
      <dgm:t>
        <a:bodyPr/>
        <a:lstStyle/>
        <a:p>
          <a:endParaRPr lang="en-US"/>
        </a:p>
      </dgm:t>
    </dgm:pt>
    <dgm:pt modelId="{E9422FA7-3BFE-4771-9FE9-A519AC8AC5B8}">
      <dgm:prSet/>
      <dgm:spPr/>
      <dgm:t>
        <a:bodyPr/>
        <a:lstStyle/>
        <a:p>
          <a:r>
            <a:rPr lang="en-GB" dirty="0"/>
            <a:t>Exploitation of contextual information in a dynamic way</a:t>
          </a:r>
          <a:endParaRPr lang="en-US" dirty="0"/>
        </a:p>
      </dgm:t>
    </dgm:pt>
    <dgm:pt modelId="{FAF2038C-A103-495A-8BFC-11F04BD3CA17}" type="parTrans" cxnId="{724E420F-0B41-4F7C-85AF-46D56EF66B0A}">
      <dgm:prSet/>
      <dgm:spPr/>
      <dgm:t>
        <a:bodyPr/>
        <a:lstStyle/>
        <a:p>
          <a:endParaRPr lang="en-US"/>
        </a:p>
      </dgm:t>
    </dgm:pt>
    <dgm:pt modelId="{5BE15535-BC0E-4A62-8532-E1ED8A3C740F}" type="sibTrans" cxnId="{724E420F-0B41-4F7C-85AF-46D56EF66B0A}">
      <dgm:prSet/>
      <dgm:spPr/>
      <dgm:t>
        <a:bodyPr/>
        <a:lstStyle/>
        <a:p>
          <a:endParaRPr lang="en-US"/>
        </a:p>
      </dgm:t>
    </dgm:pt>
    <dgm:pt modelId="{DEC6C1E7-92B4-403C-9BEB-F6FFD8F59AD9}">
      <dgm:prSet/>
      <dgm:spPr/>
      <dgm:t>
        <a:bodyPr/>
        <a:lstStyle/>
        <a:p>
          <a:pPr>
            <a:defRPr b="1"/>
          </a:pPr>
          <a:r>
            <a:rPr lang="en-GB">
              <a:solidFill>
                <a:schemeClr val="tx1"/>
              </a:solidFill>
            </a:rPr>
            <a:t>Versatile approach</a:t>
          </a:r>
          <a:endParaRPr lang="en-US">
            <a:solidFill>
              <a:schemeClr val="tx1"/>
            </a:solidFill>
          </a:endParaRPr>
        </a:p>
      </dgm:t>
    </dgm:pt>
    <dgm:pt modelId="{FCF5DA84-13F5-4ACE-866F-230894794398}" type="parTrans" cxnId="{5198EED4-3E25-4D44-BBE4-99F20C48FEBE}">
      <dgm:prSet/>
      <dgm:spPr/>
      <dgm:t>
        <a:bodyPr/>
        <a:lstStyle/>
        <a:p>
          <a:endParaRPr lang="en-US"/>
        </a:p>
      </dgm:t>
    </dgm:pt>
    <dgm:pt modelId="{0B768BFD-28F2-4E4E-88E7-48669717DA37}" type="sibTrans" cxnId="{5198EED4-3E25-4D44-BBE4-99F20C48FEBE}">
      <dgm:prSet/>
      <dgm:spPr/>
      <dgm:t>
        <a:bodyPr/>
        <a:lstStyle/>
        <a:p>
          <a:endParaRPr lang="en-US"/>
        </a:p>
      </dgm:t>
    </dgm:pt>
    <dgm:pt modelId="{EAFEA7FA-F820-4C65-9D8C-44FAA79FE739}">
      <dgm:prSet/>
      <dgm:spPr/>
      <dgm:t>
        <a:bodyPr/>
        <a:lstStyle/>
        <a:p>
          <a:r>
            <a:rPr lang="en-GB" dirty="0"/>
            <a:t>Adaptive to different scenarios and tasks</a:t>
          </a:r>
          <a:endParaRPr lang="en-US" dirty="0"/>
        </a:p>
      </dgm:t>
    </dgm:pt>
    <dgm:pt modelId="{0C5291A8-2953-4132-A67C-5901235E99AA}" type="parTrans" cxnId="{EFB52C0B-C5EC-4A96-B174-EA02CF66D936}">
      <dgm:prSet/>
      <dgm:spPr/>
      <dgm:t>
        <a:bodyPr/>
        <a:lstStyle/>
        <a:p>
          <a:endParaRPr lang="en-US"/>
        </a:p>
      </dgm:t>
    </dgm:pt>
    <dgm:pt modelId="{E0786ABA-085B-407E-B6FE-449A9A0C1844}" type="sibTrans" cxnId="{EFB52C0B-C5EC-4A96-B174-EA02CF66D936}">
      <dgm:prSet/>
      <dgm:spPr/>
      <dgm:t>
        <a:bodyPr/>
        <a:lstStyle/>
        <a:p>
          <a:endParaRPr lang="en-US"/>
        </a:p>
      </dgm:t>
    </dgm:pt>
    <dgm:pt modelId="{C1EBEC62-9C50-45DC-9BE2-6AB3CBE82861}">
      <dgm:prSet/>
      <dgm:spPr/>
      <dgm:t>
        <a:bodyPr/>
        <a:lstStyle/>
        <a:p>
          <a:pPr>
            <a:defRPr b="1"/>
          </a:pPr>
          <a:r>
            <a:rPr lang="en-GB">
              <a:solidFill>
                <a:schemeClr val="tx1"/>
              </a:solidFill>
            </a:rPr>
            <a:t>Most appropriate sense association </a:t>
          </a:r>
          <a:endParaRPr lang="en-US" dirty="0">
            <a:solidFill>
              <a:schemeClr val="tx1"/>
            </a:solidFill>
          </a:endParaRPr>
        </a:p>
      </dgm:t>
    </dgm:pt>
    <dgm:pt modelId="{B8F24099-BA8D-4684-932D-C9252F2A4E4A}" type="sibTrans" cxnId="{6625388A-F49B-42B8-8188-8F6DFC6FB8F2}">
      <dgm:prSet/>
      <dgm:spPr/>
      <dgm:t>
        <a:bodyPr/>
        <a:lstStyle/>
        <a:p>
          <a:endParaRPr lang="en-US"/>
        </a:p>
      </dgm:t>
    </dgm:pt>
    <dgm:pt modelId="{9BB8F910-1462-4F4F-9E24-E5EE9EB2E373}" type="parTrans" cxnId="{6625388A-F49B-42B8-8188-8F6DFC6FB8F2}">
      <dgm:prSet/>
      <dgm:spPr/>
      <dgm:t>
        <a:bodyPr/>
        <a:lstStyle/>
        <a:p>
          <a:endParaRPr lang="en-US"/>
        </a:p>
      </dgm:t>
    </dgm:pt>
    <dgm:pt modelId="{128ED690-E13B-8141-A59C-5A01EB3BDE05}">
      <dgm:prSet/>
      <dgm:spPr/>
      <dgm:t>
        <a:bodyPr/>
        <a:lstStyle/>
        <a:p>
          <a:pPr>
            <a:buNone/>
          </a:pPr>
          <a:r>
            <a:rPr lang="en-GB" dirty="0"/>
            <a:t>(evolutionary game theoretic framework)</a:t>
          </a:r>
          <a:endParaRPr lang="en-US" dirty="0"/>
        </a:p>
      </dgm:t>
    </dgm:pt>
    <dgm:pt modelId="{B5A31114-E25F-D747-8860-0BCB638CA4C4}" type="parTrans" cxnId="{536CE138-64AC-2547-ACA0-BB43A9E72AEF}">
      <dgm:prSet/>
      <dgm:spPr/>
      <dgm:t>
        <a:bodyPr/>
        <a:lstStyle/>
        <a:p>
          <a:endParaRPr lang="en-GB"/>
        </a:p>
      </dgm:t>
    </dgm:pt>
    <dgm:pt modelId="{D771181E-DCF2-1144-A084-2F93BD0F12A1}" type="sibTrans" cxnId="{536CE138-64AC-2547-ACA0-BB43A9E72AEF}">
      <dgm:prSet/>
      <dgm:spPr/>
      <dgm:t>
        <a:bodyPr/>
        <a:lstStyle/>
        <a:p>
          <a:endParaRPr lang="en-GB"/>
        </a:p>
      </dgm:t>
    </dgm:pt>
    <dgm:pt modelId="{00FBA663-6BBE-0449-A9CF-35DCD088AE3F}">
      <dgm:prSet/>
      <dgm:spPr/>
      <dgm:t>
        <a:bodyPr/>
        <a:lstStyle/>
        <a:p>
          <a:r>
            <a:rPr lang="en-GB" b="0" dirty="0"/>
            <a:t>Unsupervised / Semi-supervised</a:t>
          </a:r>
          <a:endParaRPr lang="en-US" dirty="0"/>
        </a:p>
      </dgm:t>
    </dgm:pt>
    <dgm:pt modelId="{4CD4A1B5-07FD-CD40-876A-470CEC222330}" type="parTrans" cxnId="{DDC264E8-054C-9149-B7CD-821E7273C0ED}">
      <dgm:prSet/>
      <dgm:spPr/>
      <dgm:t>
        <a:bodyPr/>
        <a:lstStyle/>
        <a:p>
          <a:endParaRPr lang="en-GB"/>
        </a:p>
      </dgm:t>
    </dgm:pt>
    <dgm:pt modelId="{190A55F7-C501-6442-AEA7-4AC71F79A6C0}" type="sibTrans" cxnId="{DDC264E8-054C-9149-B7CD-821E7273C0ED}">
      <dgm:prSet/>
      <dgm:spPr/>
      <dgm:t>
        <a:bodyPr/>
        <a:lstStyle/>
        <a:p>
          <a:endParaRPr lang="en-GB"/>
        </a:p>
      </dgm:t>
    </dgm:pt>
    <dgm:pt modelId="{1ED6E547-CDA1-F942-9092-8BD5AC70F5DD}" type="pres">
      <dgm:prSet presAssocID="{F2011590-13C9-4BF6-97AB-5D2A054C7161}" presName="linear" presStyleCnt="0">
        <dgm:presLayoutVars>
          <dgm:dir/>
          <dgm:animLvl val="lvl"/>
          <dgm:resizeHandles val="exact"/>
        </dgm:presLayoutVars>
      </dgm:prSet>
      <dgm:spPr/>
    </dgm:pt>
    <dgm:pt modelId="{5E2539FB-5DB0-204A-B997-40B8C60095F3}" type="pres">
      <dgm:prSet presAssocID="{20A0015E-1264-44DE-978E-8160E4301A3E}" presName="parentLin" presStyleCnt="0"/>
      <dgm:spPr/>
    </dgm:pt>
    <dgm:pt modelId="{EC5761B9-432D-B845-BB25-4DA429206C0C}" type="pres">
      <dgm:prSet presAssocID="{20A0015E-1264-44DE-978E-8160E4301A3E}" presName="parentLeftMargin" presStyleLbl="node1" presStyleIdx="0" presStyleCnt="5"/>
      <dgm:spPr/>
    </dgm:pt>
    <dgm:pt modelId="{CDDE68EE-BA79-A449-8AD9-9E4921D4B76C}" type="pres">
      <dgm:prSet presAssocID="{20A0015E-1264-44DE-978E-8160E4301A3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08AC9B4-A215-EB45-9F25-81D8F80CA741}" type="pres">
      <dgm:prSet presAssocID="{20A0015E-1264-44DE-978E-8160E4301A3E}" presName="negativeSpace" presStyleCnt="0"/>
      <dgm:spPr/>
    </dgm:pt>
    <dgm:pt modelId="{CF45D394-7F37-C14D-9860-FF3153A0E415}" type="pres">
      <dgm:prSet presAssocID="{20A0015E-1264-44DE-978E-8160E4301A3E}" presName="childText" presStyleLbl="conFgAcc1" presStyleIdx="0" presStyleCnt="5">
        <dgm:presLayoutVars>
          <dgm:bulletEnabled val="1"/>
        </dgm:presLayoutVars>
      </dgm:prSet>
      <dgm:spPr/>
    </dgm:pt>
    <dgm:pt modelId="{40B7B24A-EC67-4D4C-AF75-3F6B29C7D947}" type="pres">
      <dgm:prSet presAssocID="{4743EB48-F038-4193-9EC7-E39158133563}" presName="spaceBetweenRectangles" presStyleCnt="0"/>
      <dgm:spPr/>
    </dgm:pt>
    <dgm:pt modelId="{B7BBE9C1-1AA8-9F48-8630-C9EA491CC6C9}" type="pres">
      <dgm:prSet presAssocID="{40F95E73-E91B-4E91-A33E-8F3166A3CA44}" presName="parentLin" presStyleCnt="0"/>
      <dgm:spPr/>
    </dgm:pt>
    <dgm:pt modelId="{8D925D53-4A12-BE4B-9A08-23AF56C77AD6}" type="pres">
      <dgm:prSet presAssocID="{40F95E73-E91B-4E91-A33E-8F3166A3CA44}" presName="parentLeftMargin" presStyleLbl="node1" presStyleIdx="0" presStyleCnt="5"/>
      <dgm:spPr/>
    </dgm:pt>
    <dgm:pt modelId="{389DECAA-1DA4-2148-AB28-548AC80C4A70}" type="pres">
      <dgm:prSet presAssocID="{40F95E73-E91B-4E91-A33E-8F3166A3CA4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294B455-34CD-7D45-B9C8-88D06260A6A8}" type="pres">
      <dgm:prSet presAssocID="{40F95E73-E91B-4E91-A33E-8F3166A3CA44}" presName="negativeSpace" presStyleCnt="0"/>
      <dgm:spPr/>
    </dgm:pt>
    <dgm:pt modelId="{F9771B48-C8C5-8841-9895-D04629100757}" type="pres">
      <dgm:prSet presAssocID="{40F95E73-E91B-4E91-A33E-8F3166A3CA44}" presName="childText" presStyleLbl="conFgAcc1" presStyleIdx="1" presStyleCnt="5">
        <dgm:presLayoutVars>
          <dgm:bulletEnabled val="1"/>
        </dgm:presLayoutVars>
      </dgm:prSet>
      <dgm:spPr/>
    </dgm:pt>
    <dgm:pt modelId="{0DEB64DE-357C-A444-B674-D05E680665FE}" type="pres">
      <dgm:prSet presAssocID="{C1DB76E6-2DBB-45E2-8ED8-761BF0151F0D}" presName="spaceBetweenRectangles" presStyleCnt="0"/>
      <dgm:spPr/>
    </dgm:pt>
    <dgm:pt modelId="{272CA987-7A32-014D-9B3A-61E7547F4DBE}" type="pres">
      <dgm:prSet presAssocID="{C1EBEC62-9C50-45DC-9BE2-6AB3CBE82861}" presName="parentLin" presStyleCnt="0"/>
      <dgm:spPr/>
    </dgm:pt>
    <dgm:pt modelId="{BC86203B-BDE6-5E42-8E99-69F293A10457}" type="pres">
      <dgm:prSet presAssocID="{C1EBEC62-9C50-45DC-9BE2-6AB3CBE82861}" presName="parentLeftMargin" presStyleLbl="node1" presStyleIdx="1" presStyleCnt="5"/>
      <dgm:spPr/>
    </dgm:pt>
    <dgm:pt modelId="{C475D8B7-F068-3742-A2A0-C0AFD5782F8C}" type="pres">
      <dgm:prSet presAssocID="{C1EBEC62-9C50-45DC-9BE2-6AB3CBE8286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4940949-8BEB-D54A-B81F-BFC92C2465E7}" type="pres">
      <dgm:prSet presAssocID="{C1EBEC62-9C50-45DC-9BE2-6AB3CBE82861}" presName="negativeSpace" presStyleCnt="0"/>
      <dgm:spPr/>
    </dgm:pt>
    <dgm:pt modelId="{0D3CCCD1-5F8E-0E47-9623-9815B2677FF1}" type="pres">
      <dgm:prSet presAssocID="{C1EBEC62-9C50-45DC-9BE2-6AB3CBE82861}" presName="childText" presStyleLbl="conFgAcc1" presStyleIdx="2" presStyleCnt="5">
        <dgm:presLayoutVars>
          <dgm:bulletEnabled val="1"/>
        </dgm:presLayoutVars>
      </dgm:prSet>
      <dgm:spPr/>
    </dgm:pt>
    <dgm:pt modelId="{C78E14B3-3585-5B4A-8E52-9FC47A0E6AEC}" type="pres">
      <dgm:prSet presAssocID="{B8F24099-BA8D-4684-932D-C9252F2A4E4A}" presName="spaceBetweenRectangles" presStyleCnt="0"/>
      <dgm:spPr/>
    </dgm:pt>
    <dgm:pt modelId="{8B0917CA-2DB0-C241-978F-95B507E01C54}" type="pres">
      <dgm:prSet presAssocID="{4DC9D1D7-807F-4E1B-A88B-3E940426F1C5}" presName="parentLin" presStyleCnt="0"/>
      <dgm:spPr/>
    </dgm:pt>
    <dgm:pt modelId="{80F328AA-4F49-6C49-8021-E9624A554220}" type="pres">
      <dgm:prSet presAssocID="{4DC9D1D7-807F-4E1B-A88B-3E940426F1C5}" presName="parentLeftMargin" presStyleLbl="node1" presStyleIdx="2" presStyleCnt="5"/>
      <dgm:spPr/>
    </dgm:pt>
    <dgm:pt modelId="{EFF39500-15BB-F641-8D72-AF10741D4B83}" type="pres">
      <dgm:prSet presAssocID="{4DC9D1D7-807F-4E1B-A88B-3E940426F1C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6FF0A2E-160A-AC45-AAE3-F06844F0123D}" type="pres">
      <dgm:prSet presAssocID="{4DC9D1D7-807F-4E1B-A88B-3E940426F1C5}" presName="negativeSpace" presStyleCnt="0"/>
      <dgm:spPr/>
    </dgm:pt>
    <dgm:pt modelId="{A45773E9-729B-064A-BEF7-56635C22CA55}" type="pres">
      <dgm:prSet presAssocID="{4DC9D1D7-807F-4E1B-A88B-3E940426F1C5}" presName="childText" presStyleLbl="conFgAcc1" presStyleIdx="3" presStyleCnt="5">
        <dgm:presLayoutVars>
          <dgm:bulletEnabled val="1"/>
        </dgm:presLayoutVars>
      </dgm:prSet>
      <dgm:spPr/>
    </dgm:pt>
    <dgm:pt modelId="{5DB50CD5-ED87-8244-A515-D20F6AD975D7}" type="pres">
      <dgm:prSet presAssocID="{4B183208-39A2-456F-8DD1-D1431E06AA49}" presName="spaceBetweenRectangles" presStyleCnt="0"/>
      <dgm:spPr/>
    </dgm:pt>
    <dgm:pt modelId="{5141BFD9-5A1C-9341-9471-B566E5A29EC7}" type="pres">
      <dgm:prSet presAssocID="{DEC6C1E7-92B4-403C-9BEB-F6FFD8F59AD9}" presName="parentLin" presStyleCnt="0"/>
      <dgm:spPr/>
    </dgm:pt>
    <dgm:pt modelId="{4AA05E0C-D731-AD41-ACC1-577B712FFF8F}" type="pres">
      <dgm:prSet presAssocID="{DEC6C1E7-92B4-403C-9BEB-F6FFD8F59AD9}" presName="parentLeftMargin" presStyleLbl="node1" presStyleIdx="3" presStyleCnt="5"/>
      <dgm:spPr/>
    </dgm:pt>
    <dgm:pt modelId="{1270CC7E-50C8-D345-A3C6-9051F0EA85E7}" type="pres">
      <dgm:prSet presAssocID="{DEC6C1E7-92B4-403C-9BEB-F6FFD8F59AD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E446CFF-737E-F34E-9854-9BDCD4643D56}" type="pres">
      <dgm:prSet presAssocID="{DEC6C1E7-92B4-403C-9BEB-F6FFD8F59AD9}" presName="negativeSpace" presStyleCnt="0"/>
      <dgm:spPr/>
    </dgm:pt>
    <dgm:pt modelId="{673CEEBD-F8C1-5B4E-A109-22A6CE506AC9}" type="pres">
      <dgm:prSet presAssocID="{DEC6C1E7-92B4-403C-9BEB-F6FFD8F59AD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0ACF803-856F-2041-8A13-49EC5FD39A1F}" type="presOf" srcId="{20A0015E-1264-44DE-978E-8160E4301A3E}" destId="{EC5761B9-432D-B845-BB25-4DA429206C0C}" srcOrd="0" destOrd="0" presId="urn:microsoft.com/office/officeart/2005/8/layout/list1"/>
    <dgm:cxn modelId="{EFB52C0B-C5EC-4A96-B174-EA02CF66D936}" srcId="{DEC6C1E7-92B4-403C-9BEB-F6FFD8F59AD9}" destId="{EAFEA7FA-F820-4C65-9D8C-44FAA79FE739}" srcOrd="0" destOrd="0" parTransId="{0C5291A8-2953-4132-A67C-5901235E99AA}" sibTransId="{E0786ABA-085B-407E-B6FE-449A9A0C1844}"/>
    <dgm:cxn modelId="{A207310E-ACCB-114E-B7AD-7786A6F1EA1D}" type="presOf" srcId="{00FBA663-6BBE-0449-A9CF-35DCD088AE3F}" destId="{673CEEBD-F8C1-5B4E-A109-22A6CE506AC9}" srcOrd="0" destOrd="1" presId="urn:microsoft.com/office/officeart/2005/8/layout/list1"/>
    <dgm:cxn modelId="{724E420F-0B41-4F7C-85AF-46D56EF66B0A}" srcId="{4DC9D1D7-807F-4E1B-A88B-3E940426F1C5}" destId="{E9422FA7-3BFE-4771-9FE9-A519AC8AC5B8}" srcOrd="1" destOrd="0" parTransId="{FAF2038C-A103-495A-8BFC-11F04BD3CA17}" sibTransId="{5BE15535-BC0E-4A62-8532-E1ED8A3C740F}"/>
    <dgm:cxn modelId="{C73EDD15-AEB6-4163-B05B-3F464B048C28}" srcId="{F2011590-13C9-4BF6-97AB-5D2A054C7161}" destId="{40F95E73-E91B-4E91-A33E-8F3166A3CA44}" srcOrd="1" destOrd="0" parTransId="{05F9B6F9-A9DD-499E-85F1-3A632E58942D}" sibTransId="{C1DB76E6-2DBB-45E2-8ED8-761BF0151F0D}"/>
    <dgm:cxn modelId="{E221242C-4D0E-42CE-A7D4-59C3CD50E9CF}" srcId="{F2011590-13C9-4BF6-97AB-5D2A054C7161}" destId="{4DC9D1D7-807F-4E1B-A88B-3E940426F1C5}" srcOrd="3" destOrd="0" parTransId="{B628E349-A971-435F-A6D0-154F4FCD05CE}" sibTransId="{4B183208-39A2-456F-8DD1-D1431E06AA49}"/>
    <dgm:cxn modelId="{536CE138-64AC-2547-ACA0-BB43A9E72AEF}" srcId="{E9422FA7-3BFE-4771-9FE9-A519AC8AC5B8}" destId="{128ED690-E13B-8141-A59C-5A01EB3BDE05}" srcOrd="0" destOrd="0" parTransId="{B5A31114-E25F-D747-8860-0BCB638CA4C4}" sibTransId="{D771181E-DCF2-1144-A084-2F93BD0F12A1}"/>
    <dgm:cxn modelId="{32D26B40-4F94-4471-974C-DD26EAA93001}" srcId="{C1EBEC62-9C50-45DC-9BE2-6AB3CBE82861}" destId="{1AEDB1BB-970A-48DA-A411-962D43334F99}" srcOrd="1" destOrd="0" parTransId="{6C8B97FE-CA64-4001-9111-F681871B33C1}" sibTransId="{C937011E-FD7C-4D0C-A7B1-0E1CDD480BC1}"/>
    <dgm:cxn modelId="{C9166264-1CA5-4AAC-86DE-0BB3C506C728}" srcId="{F2011590-13C9-4BF6-97AB-5D2A054C7161}" destId="{20A0015E-1264-44DE-978E-8160E4301A3E}" srcOrd="0" destOrd="0" parTransId="{853B1517-6B72-44A9-A7AA-95073AF1DF6A}" sibTransId="{4743EB48-F038-4193-9EC7-E39158133563}"/>
    <dgm:cxn modelId="{A4495A66-ACDB-624F-8088-94C5363C3452}" type="presOf" srcId="{EAFEA7FA-F820-4C65-9D8C-44FAA79FE739}" destId="{673CEEBD-F8C1-5B4E-A109-22A6CE506AC9}" srcOrd="0" destOrd="0" presId="urn:microsoft.com/office/officeart/2005/8/layout/list1"/>
    <dgm:cxn modelId="{F83B9067-E236-DE49-9BC7-1F47A5B4F77F}" type="presOf" srcId="{1AEDB1BB-970A-48DA-A411-962D43334F99}" destId="{0D3CCCD1-5F8E-0E47-9623-9815B2677FF1}" srcOrd="0" destOrd="1" presId="urn:microsoft.com/office/officeart/2005/8/layout/list1"/>
    <dgm:cxn modelId="{302ED26E-7FBC-AA43-B2B6-BFA409AFBEE2}" type="presOf" srcId="{7607EEF3-9B0E-429C-94DC-9A0CAF6E1903}" destId="{0D3CCCD1-5F8E-0E47-9623-9815B2677FF1}" srcOrd="0" destOrd="0" presId="urn:microsoft.com/office/officeart/2005/8/layout/list1"/>
    <dgm:cxn modelId="{C8271774-C358-A244-9D3A-440562A2A735}" type="presOf" srcId="{F3AEF110-F4B4-4C64-A88F-5563EA30F301}" destId="{A45773E9-729B-064A-BEF7-56635C22CA55}" srcOrd="0" destOrd="0" presId="urn:microsoft.com/office/officeart/2005/8/layout/list1"/>
    <dgm:cxn modelId="{93D3AB74-A214-A44C-986A-D335DA95268F}" type="presOf" srcId="{664B4BC6-215D-4969-BD43-2465ACF9D448}" destId="{F9771B48-C8C5-8841-9895-D04629100757}" srcOrd="0" destOrd="0" presId="urn:microsoft.com/office/officeart/2005/8/layout/list1"/>
    <dgm:cxn modelId="{CE814C80-0AA9-E147-A26D-4F47BACAE6F7}" type="presOf" srcId="{DEC6C1E7-92B4-403C-9BEB-F6FFD8F59AD9}" destId="{1270CC7E-50C8-D345-A3C6-9051F0EA85E7}" srcOrd="1" destOrd="0" presId="urn:microsoft.com/office/officeart/2005/8/layout/list1"/>
    <dgm:cxn modelId="{6220B384-216F-D444-9116-499EC6AD35F7}" type="presOf" srcId="{E9422FA7-3BFE-4771-9FE9-A519AC8AC5B8}" destId="{A45773E9-729B-064A-BEF7-56635C22CA55}" srcOrd="0" destOrd="1" presId="urn:microsoft.com/office/officeart/2005/8/layout/list1"/>
    <dgm:cxn modelId="{82C2FB84-A1C9-A341-8ACF-46C4D737471A}" type="presOf" srcId="{4DC9D1D7-807F-4E1B-A88B-3E940426F1C5}" destId="{EFF39500-15BB-F641-8D72-AF10741D4B83}" srcOrd="1" destOrd="0" presId="urn:microsoft.com/office/officeart/2005/8/layout/list1"/>
    <dgm:cxn modelId="{989AAC87-E8B9-4945-9BEA-9F05B01249DE}" type="presOf" srcId="{40F95E73-E91B-4E91-A33E-8F3166A3CA44}" destId="{8D925D53-4A12-BE4B-9A08-23AF56C77AD6}" srcOrd="0" destOrd="0" presId="urn:microsoft.com/office/officeart/2005/8/layout/list1"/>
    <dgm:cxn modelId="{6625388A-F49B-42B8-8188-8F6DFC6FB8F2}" srcId="{F2011590-13C9-4BF6-97AB-5D2A054C7161}" destId="{C1EBEC62-9C50-45DC-9BE2-6AB3CBE82861}" srcOrd="2" destOrd="0" parTransId="{9BB8F910-1462-4F4F-9E24-E5EE9EB2E373}" sibTransId="{B8F24099-BA8D-4684-932D-C9252F2A4E4A}"/>
    <dgm:cxn modelId="{E4AC8A8A-2FA6-0747-9633-A50EE7979730}" type="presOf" srcId="{128ED690-E13B-8141-A59C-5A01EB3BDE05}" destId="{A45773E9-729B-064A-BEF7-56635C22CA55}" srcOrd="0" destOrd="2" presId="urn:microsoft.com/office/officeart/2005/8/layout/list1"/>
    <dgm:cxn modelId="{C673D38D-E9D9-2C4C-A02B-CA1A3BA04D8A}" type="presOf" srcId="{40F95E73-E91B-4E91-A33E-8F3166A3CA44}" destId="{389DECAA-1DA4-2148-AB28-548AC80C4A70}" srcOrd="1" destOrd="0" presId="urn:microsoft.com/office/officeart/2005/8/layout/list1"/>
    <dgm:cxn modelId="{C689ED92-FE4F-6048-A429-DAA4034F15BF}" type="presOf" srcId="{C1EBEC62-9C50-45DC-9BE2-6AB3CBE82861}" destId="{C475D8B7-F068-3742-A2A0-C0AFD5782F8C}" srcOrd="1" destOrd="0" presId="urn:microsoft.com/office/officeart/2005/8/layout/list1"/>
    <dgm:cxn modelId="{13ECECA5-C7A8-40F5-A9D0-BDDA46DE66A2}" srcId="{40F95E73-E91B-4E91-A33E-8F3166A3CA44}" destId="{664B4BC6-215D-4969-BD43-2465ACF9D448}" srcOrd="0" destOrd="0" parTransId="{1DA4EC4F-BA76-4FA4-9669-3E2E71155688}" sibTransId="{693E3B6F-A3A0-49D7-A7CA-71C0FA1D5875}"/>
    <dgm:cxn modelId="{65DC68AE-A740-7742-92F2-278931B679DC}" type="presOf" srcId="{C1EBEC62-9C50-45DC-9BE2-6AB3CBE82861}" destId="{BC86203B-BDE6-5E42-8E99-69F293A10457}" srcOrd="0" destOrd="0" presId="urn:microsoft.com/office/officeart/2005/8/layout/list1"/>
    <dgm:cxn modelId="{A51FF5AE-9508-DA44-B234-47BAF2016ABE}" type="presOf" srcId="{20A0015E-1264-44DE-978E-8160E4301A3E}" destId="{CDDE68EE-BA79-A449-8AD9-9E4921D4B76C}" srcOrd="1" destOrd="0" presId="urn:microsoft.com/office/officeart/2005/8/layout/list1"/>
    <dgm:cxn modelId="{1395E9C0-FA31-7F4F-9AAE-A526F33511B2}" type="presOf" srcId="{F2011590-13C9-4BF6-97AB-5D2A054C7161}" destId="{1ED6E547-CDA1-F942-9092-8BD5AC70F5DD}" srcOrd="0" destOrd="0" presId="urn:microsoft.com/office/officeart/2005/8/layout/list1"/>
    <dgm:cxn modelId="{AF0521CC-B4BA-634F-AE43-5DA21766D5E3}" type="presOf" srcId="{4DC9D1D7-807F-4E1B-A88B-3E940426F1C5}" destId="{80F328AA-4F49-6C49-8021-E9624A554220}" srcOrd="0" destOrd="0" presId="urn:microsoft.com/office/officeart/2005/8/layout/list1"/>
    <dgm:cxn modelId="{D98C83D1-E921-0548-B527-061530F158D3}" type="presOf" srcId="{DEC6C1E7-92B4-403C-9BEB-F6FFD8F59AD9}" destId="{4AA05E0C-D731-AD41-ACC1-577B712FFF8F}" srcOrd="0" destOrd="0" presId="urn:microsoft.com/office/officeart/2005/8/layout/list1"/>
    <dgm:cxn modelId="{5198EED4-3E25-4D44-BBE4-99F20C48FEBE}" srcId="{F2011590-13C9-4BF6-97AB-5D2A054C7161}" destId="{DEC6C1E7-92B4-403C-9BEB-F6FFD8F59AD9}" srcOrd="4" destOrd="0" parTransId="{FCF5DA84-13F5-4ACE-866F-230894794398}" sibTransId="{0B768BFD-28F2-4E4E-88E7-48669717DA37}"/>
    <dgm:cxn modelId="{D4A4DCD7-A0CC-4DA4-BAF5-429C7A5B1AFA}" srcId="{4DC9D1D7-807F-4E1B-A88B-3E940426F1C5}" destId="{F3AEF110-F4B4-4C64-A88F-5563EA30F301}" srcOrd="0" destOrd="0" parTransId="{F01165D2-998C-400B-9113-145D38C3153E}" sibTransId="{CAD50EB3-0748-43BF-8D64-84B90D760B31}"/>
    <dgm:cxn modelId="{7D7156E4-ED5B-476A-9FF5-4E3DCD11407B}" srcId="{C1EBEC62-9C50-45DC-9BE2-6AB3CBE82861}" destId="{7607EEF3-9B0E-429C-94DC-9A0CAF6E1903}" srcOrd="0" destOrd="0" parTransId="{F955B0C4-53A1-4C90-8B03-13AE4FCEC3C6}" sibTransId="{8878E5CF-C235-4BC1-AD18-4FB41EEDD56B}"/>
    <dgm:cxn modelId="{DDC264E8-054C-9149-B7CD-821E7273C0ED}" srcId="{DEC6C1E7-92B4-403C-9BEB-F6FFD8F59AD9}" destId="{00FBA663-6BBE-0449-A9CF-35DCD088AE3F}" srcOrd="1" destOrd="0" parTransId="{4CD4A1B5-07FD-CD40-876A-470CEC222330}" sibTransId="{190A55F7-C501-6442-AEA7-4AC71F79A6C0}"/>
    <dgm:cxn modelId="{4C4B862F-8ADE-6A46-BC71-A189D8CD4272}" type="presParOf" srcId="{1ED6E547-CDA1-F942-9092-8BD5AC70F5DD}" destId="{5E2539FB-5DB0-204A-B997-40B8C60095F3}" srcOrd="0" destOrd="0" presId="urn:microsoft.com/office/officeart/2005/8/layout/list1"/>
    <dgm:cxn modelId="{90228B72-3669-DC4A-89D8-61D43BC0C464}" type="presParOf" srcId="{5E2539FB-5DB0-204A-B997-40B8C60095F3}" destId="{EC5761B9-432D-B845-BB25-4DA429206C0C}" srcOrd="0" destOrd="0" presId="urn:microsoft.com/office/officeart/2005/8/layout/list1"/>
    <dgm:cxn modelId="{544BFD31-325C-9D47-8508-EE02AAA6AC7F}" type="presParOf" srcId="{5E2539FB-5DB0-204A-B997-40B8C60095F3}" destId="{CDDE68EE-BA79-A449-8AD9-9E4921D4B76C}" srcOrd="1" destOrd="0" presId="urn:microsoft.com/office/officeart/2005/8/layout/list1"/>
    <dgm:cxn modelId="{2A9995AE-2353-8640-9EEE-0F2F000566CC}" type="presParOf" srcId="{1ED6E547-CDA1-F942-9092-8BD5AC70F5DD}" destId="{608AC9B4-A215-EB45-9F25-81D8F80CA741}" srcOrd="1" destOrd="0" presId="urn:microsoft.com/office/officeart/2005/8/layout/list1"/>
    <dgm:cxn modelId="{3AA01F61-FCFE-2C4D-8746-2F1AFAF9BF2D}" type="presParOf" srcId="{1ED6E547-CDA1-F942-9092-8BD5AC70F5DD}" destId="{CF45D394-7F37-C14D-9860-FF3153A0E415}" srcOrd="2" destOrd="0" presId="urn:microsoft.com/office/officeart/2005/8/layout/list1"/>
    <dgm:cxn modelId="{C4306B46-C61A-874A-8717-DBE41AD2A703}" type="presParOf" srcId="{1ED6E547-CDA1-F942-9092-8BD5AC70F5DD}" destId="{40B7B24A-EC67-4D4C-AF75-3F6B29C7D947}" srcOrd="3" destOrd="0" presId="urn:microsoft.com/office/officeart/2005/8/layout/list1"/>
    <dgm:cxn modelId="{34650EEC-D7B0-6D48-A7CC-B43DBDD3C746}" type="presParOf" srcId="{1ED6E547-CDA1-F942-9092-8BD5AC70F5DD}" destId="{B7BBE9C1-1AA8-9F48-8630-C9EA491CC6C9}" srcOrd="4" destOrd="0" presId="urn:microsoft.com/office/officeart/2005/8/layout/list1"/>
    <dgm:cxn modelId="{D6742942-95F9-8147-94E5-B3C89BEAE0B6}" type="presParOf" srcId="{B7BBE9C1-1AA8-9F48-8630-C9EA491CC6C9}" destId="{8D925D53-4A12-BE4B-9A08-23AF56C77AD6}" srcOrd="0" destOrd="0" presId="urn:microsoft.com/office/officeart/2005/8/layout/list1"/>
    <dgm:cxn modelId="{27AEC77F-8FED-2942-98DA-CA24CF4DA265}" type="presParOf" srcId="{B7BBE9C1-1AA8-9F48-8630-C9EA491CC6C9}" destId="{389DECAA-1DA4-2148-AB28-548AC80C4A70}" srcOrd="1" destOrd="0" presId="urn:microsoft.com/office/officeart/2005/8/layout/list1"/>
    <dgm:cxn modelId="{3DD90A89-34D5-2B48-82D8-6BCE9079DE99}" type="presParOf" srcId="{1ED6E547-CDA1-F942-9092-8BD5AC70F5DD}" destId="{2294B455-34CD-7D45-B9C8-88D06260A6A8}" srcOrd="5" destOrd="0" presId="urn:microsoft.com/office/officeart/2005/8/layout/list1"/>
    <dgm:cxn modelId="{7C392E92-BD34-4646-A096-F4897947EC58}" type="presParOf" srcId="{1ED6E547-CDA1-F942-9092-8BD5AC70F5DD}" destId="{F9771B48-C8C5-8841-9895-D04629100757}" srcOrd="6" destOrd="0" presId="urn:microsoft.com/office/officeart/2005/8/layout/list1"/>
    <dgm:cxn modelId="{76EA66ED-4C55-2C4F-B81D-994310BF70C8}" type="presParOf" srcId="{1ED6E547-CDA1-F942-9092-8BD5AC70F5DD}" destId="{0DEB64DE-357C-A444-B674-D05E680665FE}" srcOrd="7" destOrd="0" presId="urn:microsoft.com/office/officeart/2005/8/layout/list1"/>
    <dgm:cxn modelId="{D8640AE5-2DC8-584A-B113-FA03C90010F1}" type="presParOf" srcId="{1ED6E547-CDA1-F942-9092-8BD5AC70F5DD}" destId="{272CA987-7A32-014D-9B3A-61E7547F4DBE}" srcOrd="8" destOrd="0" presId="urn:microsoft.com/office/officeart/2005/8/layout/list1"/>
    <dgm:cxn modelId="{FD944ABF-D4A4-0148-B483-0495848C6699}" type="presParOf" srcId="{272CA987-7A32-014D-9B3A-61E7547F4DBE}" destId="{BC86203B-BDE6-5E42-8E99-69F293A10457}" srcOrd="0" destOrd="0" presId="urn:microsoft.com/office/officeart/2005/8/layout/list1"/>
    <dgm:cxn modelId="{06B846EB-96AD-BA48-A94B-BA78965683E3}" type="presParOf" srcId="{272CA987-7A32-014D-9B3A-61E7547F4DBE}" destId="{C475D8B7-F068-3742-A2A0-C0AFD5782F8C}" srcOrd="1" destOrd="0" presId="urn:microsoft.com/office/officeart/2005/8/layout/list1"/>
    <dgm:cxn modelId="{8C330387-86E7-EB41-947F-86D46719DD82}" type="presParOf" srcId="{1ED6E547-CDA1-F942-9092-8BD5AC70F5DD}" destId="{04940949-8BEB-D54A-B81F-BFC92C2465E7}" srcOrd="9" destOrd="0" presId="urn:microsoft.com/office/officeart/2005/8/layout/list1"/>
    <dgm:cxn modelId="{BC796B49-9C1A-8F4B-8EF4-185C05679BBA}" type="presParOf" srcId="{1ED6E547-CDA1-F942-9092-8BD5AC70F5DD}" destId="{0D3CCCD1-5F8E-0E47-9623-9815B2677FF1}" srcOrd="10" destOrd="0" presId="urn:microsoft.com/office/officeart/2005/8/layout/list1"/>
    <dgm:cxn modelId="{1A89EFAA-FCF0-6D4A-9675-62C994CEE393}" type="presParOf" srcId="{1ED6E547-CDA1-F942-9092-8BD5AC70F5DD}" destId="{C78E14B3-3585-5B4A-8E52-9FC47A0E6AEC}" srcOrd="11" destOrd="0" presId="urn:microsoft.com/office/officeart/2005/8/layout/list1"/>
    <dgm:cxn modelId="{5EB1C118-66D2-A149-9E34-5D2215433CFC}" type="presParOf" srcId="{1ED6E547-CDA1-F942-9092-8BD5AC70F5DD}" destId="{8B0917CA-2DB0-C241-978F-95B507E01C54}" srcOrd="12" destOrd="0" presId="urn:microsoft.com/office/officeart/2005/8/layout/list1"/>
    <dgm:cxn modelId="{C551ADEF-2161-CD4F-8090-826CF70430AC}" type="presParOf" srcId="{8B0917CA-2DB0-C241-978F-95B507E01C54}" destId="{80F328AA-4F49-6C49-8021-E9624A554220}" srcOrd="0" destOrd="0" presId="urn:microsoft.com/office/officeart/2005/8/layout/list1"/>
    <dgm:cxn modelId="{C6130B37-894D-C146-8A3A-D64CC1B8805E}" type="presParOf" srcId="{8B0917CA-2DB0-C241-978F-95B507E01C54}" destId="{EFF39500-15BB-F641-8D72-AF10741D4B83}" srcOrd="1" destOrd="0" presId="urn:microsoft.com/office/officeart/2005/8/layout/list1"/>
    <dgm:cxn modelId="{FDD2A000-6A41-5740-BA2E-F2E6FE92BB9C}" type="presParOf" srcId="{1ED6E547-CDA1-F942-9092-8BD5AC70F5DD}" destId="{76FF0A2E-160A-AC45-AAE3-F06844F0123D}" srcOrd="13" destOrd="0" presId="urn:microsoft.com/office/officeart/2005/8/layout/list1"/>
    <dgm:cxn modelId="{0FBD8DF8-F921-E44C-B6E4-EA28E4EDF28B}" type="presParOf" srcId="{1ED6E547-CDA1-F942-9092-8BD5AC70F5DD}" destId="{A45773E9-729B-064A-BEF7-56635C22CA55}" srcOrd="14" destOrd="0" presId="urn:microsoft.com/office/officeart/2005/8/layout/list1"/>
    <dgm:cxn modelId="{7ECD4DF1-0A32-FF41-898A-45E3A037BB0C}" type="presParOf" srcId="{1ED6E547-CDA1-F942-9092-8BD5AC70F5DD}" destId="{5DB50CD5-ED87-8244-A515-D20F6AD975D7}" srcOrd="15" destOrd="0" presId="urn:microsoft.com/office/officeart/2005/8/layout/list1"/>
    <dgm:cxn modelId="{218BC04E-90AD-454D-B5A6-A9B0522CCCE0}" type="presParOf" srcId="{1ED6E547-CDA1-F942-9092-8BD5AC70F5DD}" destId="{5141BFD9-5A1C-9341-9471-B566E5A29EC7}" srcOrd="16" destOrd="0" presId="urn:microsoft.com/office/officeart/2005/8/layout/list1"/>
    <dgm:cxn modelId="{2DB12884-F9C4-2844-A82D-A5824807D084}" type="presParOf" srcId="{5141BFD9-5A1C-9341-9471-B566E5A29EC7}" destId="{4AA05E0C-D731-AD41-ACC1-577B712FFF8F}" srcOrd="0" destOrd="0" presId="urn:microsoft.com/office/officeart/2005/8/layout/list1"/>
    <dgm:cxn modelId="{C0F568E8-9A11-8F4E-9F80-CAEB4072556F}" type="presParOf" srcId="{5141BFD9-5A1C-9341-9471-B566E5A29EC7}" destId="{1270CC7E-50C8-D345-A3C6-9051F0EA85E7}" srcOrd="1" destOrd="0" presId="urn:microsoft.com/office/officeart/2005/8/layout/list1"/>
    <dgm:cxn modelId="{9DB88B5A-7155-5846-9B18-411B33C31E4C}" type="presParOf" srcId="{1ED6E547-CDA1-F942-9092-8BD5AC70F5DD}" destId="{3E446CFF-737E-F34E-9854-9BDCD4643D56}" srcOrd="17" destOrd="0" presId="urn:microsoft.com/office/officeart/2005/8/layout/list1"/>
    <dgm:cxn modelId="{D4AF88BF-578D-E34B-ADAD-6149C4C4DFCF}" type="presParOf" srcId="{1ED6E547-CDA1-F942-9092-8BD5AC70F5DD}" destId="{673CEEBD-F8C1-5B4E-A109-22A6CE506AC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D54A4-CEE8-1447-ABA1-95D3E0EEBCBD}">
      <dsp:nvSpPr>
        <dsp:cNvPr id="0" name=""/>
        <dsp:cNvSpPr/>
      </dsp:nvSpPr>
      <dsp:spPr>
        <a:xfrm>
          <a:off x="0" y="329359"/>
          <a:ext cx="7334079" cy="751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206" tIns="374904" rIns="56920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First</a:t>
          </a:r>
          <a:r>
            <a:rPr lang="en-GB" sz="1800" kern="1200" dirty="0"/>
            <a:t> attempt in the specific NLP task of </a:t>
          </a:r>
          <a:r>
            <a:rPr lang="en-GB" sz="1800" b="1" kern="1200" dirty="0"/>
            <a:t>WSD</a:t>
          </a:r>
          <a:r>
            <a:rPr lang="en-GB" sz="1800" kern="1200" dirty="0"/>
            <a:t> </a:t>
          </a:r>
          <a:endParaRPr lang="en-GR" sz="1800" kern="1200" dirty="0"/>
        </a:p>
      </dsp:txBody>
      <dsp:txXfrm>
        <a:off x="0" y="329359"/>
        <a:ext cx="7334079" cy="751275"/>
      </dsp:txXfrm>
    </dsp:sp>
    <dsp:sp modelId="{C1B51DB1-D147-C848-A677-4454989D784F}">
      <dsp:nvSpPr>
        <dsp:cNvPr id="0" name=""/>
        <dsp:cNvSpPr/>
      </dsp:nvSpPr>
      <dsp:spPr>
        <a:xfrm>
          <a:off x="366703" y="63679"/>
          <a:ext cx="5133855" cy="5313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048" tIns="0" rIns="19404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>
              <a:solidFill>
                <a:schemeClr val="bg1"/>
              </a:solidFill>
            </a:rPr>
            <a:t>Evolutionary game theory framework</a:t>
          </a:r>
          <a:endParaRPr lang="en-GR" sz="1800" kern="1200">
            <a:solidFill>
              <a:schemeClr val="bg1"/>
            </a:solidFill>
          </a:endParaRPr>
        </a:p>
      </dsp:txBody>
      <dsp:txXfrm>
        <a:off x="392642" y="89618"/>
        <a:ext cx="5081977" cy="479482"/>
      </dsp:txXfrm>
    </dsp:sp>
    <dsp:sp modelId="{AA1FF4A4-57E2-1445-94CE-715DA0BD05AC}">
      <dsp:nvSpPr>
        <dsp:cNvPr id="0" name=""/>
        <dsp:cNvSpPr/>
      </dsp:nvSpPr>
      <dsp:spPr>
        <a:xfrm>
          <a:off x="0" y="1443514"/>
          <a:ext cx="7334079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206" tIns="374904" rIns="56920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Sense - labelling task</a:t>
          </a:r>
          <a:r>
            <a:rPr lang="en-GB" sz="1800" kern="1200" dirty="0"/>
            <a:t> </a:t>
          </a:r>
          <a:r>
            <a:rPr lang="en-GB" sz="1800" b="1" kern="1200" dirty="0"/>
            <a:t>→ </a:t>
          </a:r>
          <a:r>
            <a:rPr lang="en-GB" sz="1800" kern="1200" dirty="0"/>
            <a:t>sense assignment to words</a:t>
          </a:r>
          <a:endParaRPr lang="en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/>
            <a:t>Constraint satisfaction problem</a:t>
          </a:r>
          <a:endParaRPr lang="en-GR" sz="1800" kern="1200"/>
        </a:p>
      </dsp:txBody>
      <dsp:txXfrm>
        <a:off x="0" y="1443514"/>
        <a:ext cx="7334079" cy="1020600"/>
      </dsp:txXfrm>
    </dsp:sp>
    <dsp:sp modelId="{73B0216E-F5AE-0F4F-9AA9-B5ABA27E9B89}">
      <dsp:nvSpPr>
        <dsp:cNvPr id="0" name=""/>
        <dsp:cNvSpPr/>
      </dsp:nvSpPr>
      <dsp:spPr>
        <a:xfrm>
          <a:off x="366703" y="1177834"/>
          <a:ext cx="5133855" cy="5313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048" tIns="0" rIns="19404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bg1"/>
              </a:solidFill>
            </a:rPr>
            <a:t>WSD  </a:t>
          </a:r>
          <a:endParaRPr lang="en-GR" sz="1800" b="1" kern="1200" dirty="0">
            <a:solidFill>
              <a:schemeClr val="bg1"/>
            </a:solidFill>
          </a:endParaRPr>
        </a:p>
      </dsp:txBody>
      <dsp:txXfrm>
        <a:off x="392642" y="1203773"/>
        <a:ext cx="5081977" cy="479482"/>
      </dsp:txXfrm>
    </dsp:sp>
    <dsp:sp modelId="{793940AF-EBD0-964A-875A-3B3EA396D968}">
      <dsp:nvSpPr>
        <dsp:cNvPr id="0" name=""/>
        <dsp:cNvSpPr/>
      </dsp:nvSpPr>
      <dsp:spPr>
        <a:xfrm>
          <a:off x="0" y="2826995"/>
          <a:ext cx="7334079" cy="317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206" tIns="374904" rIns="56920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Players</a:t>
          </a:r>
          <a:r>
            <a:rPr lang="en-GB" sz="1800" kern="1200" dirty="0"/>
            <a:t> →  words ( to be disambiguated )</a:t>
          </a:r>
          <a:endParaRPr lang="en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Strategies</a:t>
          </a:r>
          <a:r>
            <a:rPr lang="en-GB" sz="1800" kern="1200" dirty="0"/>
            <a:t> →  senses ( evolving population )</a:t>
          </a:r>
          <a:endParaRPr lang="en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/>
            <a:t>Payoff</a:t>
          </a:r>
          <a:r>
            <a:rPr lang="en-GB" sz="1800" kern="1200"/>
            <a:t> matrices →  sense similarity </a:t>
          </a:r>
          <a:endParaRPr lang="en-GR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Interactions</a:t>
          </a:r>
          <a:r>
            <a:rPr lang="en-GB" sz="1800" kern="1200" dirty="0"/>
            <a:t> → weighted graph</a:t>
          </a:r>
          <a:endParaRPr lang="en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Nash equilibrium</a:t>
          </a:r>
          <a:r>
            <a:rPr lang="en-GB" sz="1800" kern="1200" dirty="0"/>
            <a:t> → consistent word-sense assignment</a:t>
          </a:r>
          <a:endParaRPr lang="en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Selection process </a:t>
          </a:r>
          <a:endParaRPr lang="en-GR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Iterative process of </a:t>
          </a:r>
          <a:r>
            <a:rPr lang="en-GB" sz="1800" b="1" kern="1200" dirty="0"/>
            <a:t>fitness</a:t>
          </a:r>
          <a:r>
            <a:rPr lang="en-GB" sz="1800" kern="1200" dirty="0"/>
            <a:t> </a:t>
          </a:r>
          <a:r>
            <a:rPr lang="en-GB" sz="1800" b="1" kern="1200" dirty="0"/>
            <a:t>increase</a:t>
          </a:r>
          <a:r>
            <a:rPr lang="en-GB" sz="1800" kern="1200" dirty="0"/>
            <a:t> ( candidates / senses with certain features )</a:t>
          </a:r>
          <a:endParaRPr lang="en-GR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best</a:t>
          </a:r>
          <a:r>
            <a:rPr lang="en-GB" sz="1800" kern="1200" dirty="0"/>
            <a:t> </a:t>
          </a:r>
          <a:r>
            <a:rPr lang="en-GB" sz="1800" b="1" kern="1200" dirty="0"/>
            <a:t>candidates</a:t>
          </a:r>
          <a:r>
            <a:rPr lang="en-GB" sz="1800" kern="1200" dirty="0"/>
            <a:t> ( senses with higher fitness ) in the population</a:t>
          </a:r>
          <a:endParaRPr lang="en-GR" sz="1800" kern="1200" dirty="0"/>
        </a:p>
      </dsp:txBody>
      <dsp:txXfrm>
        <a:off x="0" y="2826995"/>
        <a:ext cx="7334079" cy="3175200"/>
      </dsp:txXfrm>
    </dsp:sp>
    <dsp:sp modelId="{C3B7AD24-F005-D345-A023-A559737FC7BA}">
      <dsp:nvSpPr>
        <dsp:cNvPr id="0" name=""/>
        <dsp:cNvSpPr/>
      </dsp:nvSpPr>
      <dsp:spPr>
        <a:xfrm>
          <a:off x="366703" y="2561314"/>
          <a:ext cx="6245951" cy="5313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048" tIns="0" rIns="19404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bg1"/>
              </a:solidFill>
            </a:rPr>
            <a:t>WSD in game theoretical terms </a:t>
          </a:r>
          <a:endParaRPr lang="en-GR" sz="1800" b="1" kern="1200" dirty="0">
            <a:solidFill>
              <a:schemeClr val="bg1"/>
            </a:solidFill>
          </a:endParaRPr>
        </a:p>
      </dsp:txBody>
      <dsp:txXfrm>
        <a:off x="392642" y="2587253"/>
        <a:ext cx="6194073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5D394-7F37-C14D-9860-FF3153A0E415}">
      <dsp:nvSpPr>
        <dsp:cNvPr id="0" name=""/>
        <dsp:cNvSpPr/>
      </dsp:nvSpPr>
      <dsp:spPr>
        <a:xfrm>
          <a:off x="0" y="273672"/>
          <a:ext cx="736368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DE68EE-BA79-A449-8AD9-9E4921D4B76C}">
      <dsp:nvSpPr>
        <dsp:cNvPr id="0" name=""/>
        <dsp:cNvSpPr/>
      </dsp:nvSpPr>
      <dsp:spPr>
        <a:xfrm>
          <a:off x="368184" y="37512"/>
          <a:ext cx="5154576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31" tIns="0" rIns="1948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 dirty="0">
              <a:solidFill>
                <a:schemeClr val="tx1"/>
              </a:solidFill>
            </a:rPr>
            <a:t>The final </a:t>
          </a:r>
          <a:r>
            <a:rPr lang="en-GB" sz="1600" b="1" kern="1200" dirty="0">
              <a:solidFill>
                <a:schemeClr val="tx1"/>
              </a:solidFill>
            </a:rPr>
            <a:t>labelling</a:t>
          </a:r>
          <a:r>
            <a:rPr lang="en-GB" sz="1600" kern="1200" dirty="0">
              <a:solidFill>
                <a:schemeClr val="tx1"/>
              </a:solidFill>
            </a:rPr>
            <a:t> of the data is </a:t>
          </a:r>
          <a:r>
            <a:rPr lang="en-GB" sz="1600" b="1" kern="1200" dirty="0">
              <a:solidFill>
                <a:schemeClr val="tx1"/>
              </a:solidFill>
            </a:rPr>
            <a:t>consistent</a:t>
          </a:r>
          <a:r>
            <a:rPr lang="en-GB" sz="1600" kern="1200" dirty="0">
              <a:solidFill>
                <a:schemeClr val="tx1"/>
              </a:solidFill>
            </a:rPr>
            <a:t> 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91241" y="60569"/>
        <a:ext cx="5108462" cy="426206"/>
      </dsp:txXfrm>
    </dsp:sp>
    <dsp:sp modelId="{F9771B48-C8C5-8841-9895-D04629100757}">
      <dsp:nvSpPr>
        <dsp:cNvPr id="0" name=""/>
        <dsp:cNvSpPr/>
      </dsp:nvSpPr>
      <dsp:spPr>
        <a:xfrm>
          <a:off x="0" y="999432"/>
          <a:ext cx="736368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3" tIns="333248" rIns="5715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System </a:t>
          </a:r>
          <a:r>
            <a:rPr lang="en-US" sz="1600" b="0" kern="1200" dirty="0"/>
            <a:t>convergence </a:t>
          </a:r>
          <a:r>
            <a:rPr lang="en-GB" sz="1600" b="0" kern="1200" dirty="0"/>
            <a:t>to the nearest Nash equilibrium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(from dynamics’ starting point) </a:t>
          </a:r>
          <a:endParaRPr lang="en-US" sz="1600" kern="1200" dirty="0"/>
        </a:p>
      </dsp:txBody>
      <dsp:txXfrm>
        <a:off x="0" y="999432"/>
        <a:ext cx="7363680" cy="907200"/>
      </dsp:txXfrm>
    </dsp:sp>
    <dsp:sp modelId="{389DECAA-1DA4-2148-AB28-548AC80C4A70}">
      <dsp:nvSpPr>
        <dsp:cNvPr id="0" name=""/>
        <dsp:cNvSpPr/>
      </dsp:nvSpPr>
      <dsp:spPr>
        <a:xfrm>
          <a:off x="368184" y="763273"/>
          <a:ext cx="5154576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31" tIns="0" rIns="1948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 dirty="0">
              <a:solidFill>
                <a:schemeClr val="tx1"/>
              </a:solidFill>
            </a:rPr>
            <a:t>The </a:t>
          </a:r>
          <a:r>
            <a:rPr lang="en-GB" sz="1600" b="1" kern="1200" dirty="0">
              <a:solidFill>
                <a:schemeClr val="tx1"/>
              </a:solidFill>
            </a:rPr>
            <a:t>solution</a:t>
          </a:r>
          <a:r>
            <a:rPr lang="en-GB" sz="1600" kern="1200" dirty="0">
              <a:solidFill>
                <a:schemeClr val="tx1"/>
              </a:solidFill>
            </a:rPr>
            <a:t> of the problem is </a:t>
          </a:r>
          <a:r>
            <a:rPr lang="en-GB" sz="1600" b="1" kern="1200" dirty="0">
              <a:solidFill>
                <a:schemeClr val="tx1"/>
              </a:solidFill>
            </a:rPr>
            <a:t>always</a:t>
          </a:r>
          <a:r>
            <a:rPr lang="en-GB" sz="1600" kern="1200" dirty="0">
              <a:solidFill>
                <a:schemeClr val="tx1"/>
              </a:solidFill>
            </a:rPr>
            <a:t> found 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91241" y="786330"/>
        <a:ext cx="5108462" cy="426206"/>
      </dsp:txXfrm>
    </dsp:sp>
    <dsp:sp modelId="{0D3CCCD1-5F8E-0E47-9623-9815B2677FF1}">
      <dsp:nvSpPr>
        <dsp:cNvPr id="0" name=""/>
        <dsp:cNvSpPr/>
      </dsp:nvSpPr>
      <dsp:spPr>
        <a:xfrm>
          <a:off x="0" y="2229192"/>
          <a:ext cx="736368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3" tIns="333248" rIns="5715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Target word 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Words in its context</a:t>
          </a:r>
          <a:endParaRPr lang="en-US" sz="1600" kern="1200"/>
        </a:p>
      </dsp:txBody>
      <dsp:txXfrm>
        <a:off x="0" y="2229192"/>
        <a:ext cx="7363680" cy="907200"/>
      </dsp:txXfrm>
    </dsp:sp>
    <dsp:sp modelId="{C475D8B7-F068-3742-A2A0-C0AFD5782F8C}">
      <dsp:nvSpPr>
        <dsp:cNvPr id="0" name=""/>
        <dsp:cNvSpPr/>
      </dsp:nvSpPr>
      <dsp:spPr>
        <a:xfrm>
          <a:off x="368184" y="1993033"/>
          <a:ext cx="5154576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31" tIns="0" rIns="1948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>
              <a:solidFill>
                <a:schemeClr val="tx1"/>
              </a:solidFill>
            </a:rPr>
            <a:t>Most appropriate sense association 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91241" y="2016090"/>
        <a:ext cx="5108462" cy="426206"/>
      </dsp:txXfrm>
    </dsp:sp>
    <dsp:sp modelId="{A45773E9-729B-064A-BEF7-56635C22CA55}">
      <dsp:nvSpPr>
        <dsp:cNvPr id="0" name=""/>
        <dsp:cNvSpPr/>
      </dsp:nvSpPr>
      <dsp:spPr>
        <a:xfrm>
          <a:off x="0" y="3458953"/>
          <a:ext cx="7363680" cy="115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3" tIns="333248" rIns="5715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Continuous optimization problem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Exploitation of contextual information in a dynamic way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600" kern="1200" dirty="0"/>
            <a:t>(evolutionary game theoretic framework)</a:t>
          </a:r>
          <a:endParaRPr lang="en-US" sz="1600" kern="1200" dirty="0"/>
        </a:p>
      </dsp:txBody>
      <dsp:txXfrm>
        <a:off x="0" y="3458953"/>
        <a:ext cx="7363680" cy="1159200"/>
      </dsp:txXfrm>
    </dsp:sp>
    <dsp:sp modelId="{EFF39500-15BB-F641-8D72-AF10741D4B83}">
      <dsp:nvSpPr>
        <dsp:cNvPr id="0" name=""/>
        <dsp:cNvSpPr/>
      </dsp:nvSpPr>
      <dsp:spPr>
        <a:xfrm>
          <a:off x="368184" y="3222793"/>
          <a:ext cx="5154576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31" tIns="0" rIns="1948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>
              <a:solidFill>
                <a:schemeClr val="tx1"/>
              </a:solidFill>
            </a:rPr>
            <a:t>WSD problem</a:t>
          </a:r>
          <a:endParaRPr lang="en-US" sz="1600" kern="1200">
            <a:solidFill>
              <a:schemeClr val="tx1"/>
            </a:solidFill>
          </a:endParaRPr>
        </a:p>
      </dsp:txBody>
      <dsp:txXfrm>
        <a:off x="391241" y="3245850"/>
        <a:ext cx="5108462" cy="426206"/>
      </dsp:txXfrm>
    </dsp:sp>
    <dsp:sp modelId="{673CEEBD-F8C1-5B4E-A109-22A6CE506AC9}">
      <dsp:nvSpPr>
        <dsp:cNvPr id="0" name=""/>
        <dsp:cNvSpPr/>
      </dsp:nvSpPr>
      <dsp:spPr>
        <a:xfrm>
          <a:off x="0" y="4940713"/>
          <a:ext cx="736368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3" tIns="333248" rIns="5715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Adaptive to different scenarios and tasks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kern="1200" dirty="0"/>
            <a:t>Unsupervised / Semi-supervised</a:t>
          </a:r>
          <a:endParaRPr lang="en-US" sz="1600" kern="1200" dirty="0"/>
        </a:p>
      </dsp:txBody>
      <dsp:txXfrm>
        <a:off x="0" y="4940713"/>
        <a:ext cx="7363680" cy="907200"/>
      </dsp:txXfrm>
    </dsp:sp>
    <dsp:sp modelId="{1270CC7E-50C8-D345-A3C6-9051F0EA85E7}">
      <dsp:nvSpPr>
        <dsp:cNvPr id="0" name=""/>
        <dsp:cNvSpPr/>
      </dsp:nvSpPr>
      <dsp:spPr>
        <a:xfrm>
          <a:off x="368184" y="4704553"/>
          <a:ext cx="5154576" cy="4723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31" tIns="0" rIns="1948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>
              <a:solidFill>
                <a:schemeClr val="tx1"/>
              </a:solidFill>
            </a:rPr>
            <a:t>Versatile approach</a:t>
          </a:r>
          <a:endParaRPr lang="en-US" sz="1600" kern="1200">
            <a:solidFill>
              <a:schemeClr val="tx1"/>
            </a:solidFill>
          </a:endParaRPr>
        </a:p>
      </dsp:txBody>
      <dsp:txXfrm>
        <a:off x="391241" y="4727610"/>
        <a:ext cx="5108462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A0AC88-CDE7-7B40-85BE-0D0004E831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02900-9EC0-F44E-B22D-EED3DE944A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7BF7A-3ED8-D842-B915-3A2452B7907E}" type="datetimeFigureOut">
              <a:rPr lang="en-GR" smtClean="0"/>
              <a:t>5/2/21</a:t>
            </a:fld>
            <a:endParaRPr lang="en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12582-EA6C-A84A-AE5B-19D46EF5C7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3C6DB-D857-0A46-99EB-6B4073161A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EB8D4-5F2C-2B42-8D2E-ED8700D22A7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70973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762C5-3D12-8548-9466-A1EB4B25D887}" type="datetimeFigureOut">
              <a:rPr lang="en-GR" smtClean="0"/>
              <a:t>5/2/21</a:t>
            </a:fld>
            <a:endParaRPr lang="en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9AF4C-95C0-8842-99C1-47754878ECD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74980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3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73686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90931-901A-426C-84DE-1F303E12D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70FE9-E2C2-4CBA-A811-2C9C9D054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E21A0-8FE0-4CB7-B40A-116E51BA5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92A90-F7AE-4C5B-8E1B-5E38E817B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82756-6561-4A25-BBB9-1B9B197FB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7421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94EE-E3D4-4D8D-836C-E9C0DAD5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979F8-C758-44C7-A60C-371B64EA2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16866-E1CC-4D3D-942B-E5449F3BE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63525-7337-4525-8782-8612B3DFC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59933-EB3F-4318-BE92-FC0EC54C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02359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3332A-D563-462E-952B-117DEEF92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EC27A-82F1-4405-9AA3-9D75E597D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65E0C-1FBD-4481-85B1-6F267BB61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10C75-6A41-445C-9ADA-0AC1B96F9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8E1B3-8564-4E5C-9429-A74CE9DC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4874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F6C7B-AAA3-4B97-A08D-018E9144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1016-6E05-4EBF-BEC9-A1517AD40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72B56-37E6-4783-B789-FC1F7C93E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8842C-74B6-400A-92AD-E17C78B5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FBD18-C48B-4EF6-967D-4ECC8DD9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21023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D93FF-DA15-406E-A0AF-F80E0B3D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3D9BB-6615-429E-BBF0-AB35D197A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EB3F3-47CB-4A79-B880-755D155BB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50148-2DBB-4128-AE0A-655E0058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E62EA-C479-4329-914C-0209D115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9085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F31F-2B83-48AC-A23D-D092338B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2BCA-1576-4E0F-97BA-723D55F61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C589C-7B55-4523-955D-63B73D858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A4A81-3205-4C7E-80C6-F7292F46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903CE-9995-4958-B2FD-6AD6F428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6BBC9-3714-458E-AFEE-A6684CAA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8337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A7F6-3ACF-4CE4-B49F-23B2C968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5B682-7A08-4047-AB22-F97238677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1E766-ACF3-47A2-9C01-A57B61033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695058-01E2-4B6A-B5CF-750AAF71C1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94C0E-5F8E-4A66-BD9C-91E76CDCBB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3390C7-CBE3-42F3-8CAC-B79DFFF9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AFDA6-5F33-4BEE-8D7A-A7BAC92D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DAF85-594B-41DC-B6F6-72BA2C1E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54599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D50A-5B63-4100-A0C2-DA425521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4D02B8-6678-424E-9FEC-CDB7A686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6C1A8-A7C4-484E-A624-FA6C640E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F9B8D0-3CEE-4A9D-800D-3EF71EAD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40604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C0AFA-699C-4716-81AF-C203227A7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FFBD9-2C8A-4D7F-AAE6-75675E83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F5B38-8D82-4BB5-B008-E1E051E63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228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75DF2-B54A-4020-9752-60A05DAF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204A2-E0F2-446B-AF25-A0BA708ED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9BFDB-4D4C-4AAD-8A8C-7E3026F58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BCE0A-B23D-4167-B078-375E0A88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8DFAC-0313-4934-8B20-B2C43B838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E3840-DD72-41C0-90BF-53A8AC2F4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3459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881B2-3DA2-4251-BBC2-BCA07E35D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3ADFBA-6CB3-4F39-ADF4-EE911700C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FF2B7-44BD-484B-9D82-6025B54B1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41512-6E7F-4CFD-A154-1FFE0AA55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70BDA-0845-47DD-8A78-1DC8601F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E592B-5332-44EF-AE3A-D25D899C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7645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22898B-A263-4239-8931-D086D9F7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59004-6B28-437A-AAB8-47553BABD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81E12-0D1A-4CD5-AF19-4ECC025AAA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66168-90B8-4535-962D-854676799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C3856-CFE5-4375-BB2D-182112F49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4432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472C37-20E2-5A44-A25A-B988DFFEC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862"/>
                    </a14:imgEffect>
                    <a14:imgEffect>
                      <a14:saturation sat="20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6" b="7879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A64E9E-71E6-4821-A874-EC06F47B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66" y="1361577"/>
            <a:ext cx="7053942" cy="12647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Menlo" panose="020B0609030804020204" pitchFamily="49" charset="0"/>
              </a:rPr>
              <a:t>A Game –</a:t>
            </a:r>
            <a:r>
              <a:rPr lang="el-GR" sz="32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Menlo" panose="020B0609030804020204" pitchFamily="49" charset="0"/>
              </a:rPr>
              <a:t> </a:t>
            </a:r>
            <a:r>
              <a:rPr lang="en-US" sz="32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Menlo" panose="020B0609030804020204" pitchFamily="49" charset="0"/>
              </a:rPr>
              <a:t>Theoretic Approach to</a:t>
            </a:r>
            <a:r>
              <a:rPr lang="el-GR" sz="32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Menlo" panose="020B0609030804020204" pitchFamily="49" charset="0"/>
              </a:rPr>
              <a:t> </a:t>
            </a:r>
            <a:br>
              <a:rPr lang="en-US" sz="32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Menlo" panose="020B0609030804020204" pitchFamily="49" charset="0"/>
              </a:rPr>
            </a:br>
            <a:r>
              <a:rPr lang="en-US" sz="32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Menlo" panose="020B0609030804020204" pitchFamily="49" charset="0"/>
              </a:rPr>
              <a:t>Word Sense Disambiguation </a:t>
            </a:r>
          </a:p>
        </p:txBody>
      </p:sp>
      <p:sp>
        <p:nvSpPr>
          <p:cNvPr id="1028" name="Freeform: Shape 7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gradFill flip="none" rotWithShape="1">
            <a:gsLst>
              <a:gs pos="34500">
                <a:srgbClr val="081D1B"/>
              </a:gs>
              <a:gs pos="22000">
                <a:srgbClr val="0B1F1D">
                  <a:alpha val="46000"/>
                </a:srgbClr>
              </a:gs>
              <a:gs pos="0">
                <a:srgbClr val="081D1B">
                  <a:alpha val="39000"/>
                </a:srgbClr>
              </a:gs>
              <a:gs pos="45000">
                <a:srgbClr val="0B1F1D">
                  <a:alpha val="0"/>
                </a:srgbClr>
              </a:gs>
              <a:gs pos="99000">
                <a:srgbClr val="081D1B">
                  <a:alpha val="56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21B8F5-C017-534A-B645-23D96D62F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02" t="-34" r="11590" b="1133"/>
          <a:stretch/>
        </p:blipFill>
        <p:spPr bwMode="auto">
          <a:xfrm>
            <a:off x="6102874" y="1582086"/>
            <a:ext cx="6095999" cy="5273842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F2844940-1519-EA46-8164-356B700A96DE}"/>
              </a:ext>
            </a:extLst>
          </p:cNvPr>
          <p:cNvSpPr txBox="1">
            <a:spLocks/>
          </p:cNvSpPr>
          <p:nvPr/>
        </p:nvSpPr>
        <p:spPr>
          <a:xfrm rot="21142980">
            <a:off x="324277" y="5696438"/>
            <a:ext cx="3058314" cy="606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Kylafi Christina-Theano</a:t>
            </a:r>
          </a:p>
          <a:p>
            <a:r>
              <a:rPr lang="en-US" sz="1600" dirty="0" err="1"/>
              <a:t>Piriasi</a:t>
            </a:r>
            <a:r>
              <a:rPr lang="en-US" sz="1600" dirty="0"/>
              <a:t> Juliana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064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0DA769-27DE-4814-98C3-E6ADA4B1E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989" r="48610"/>
          <a:stretch/>
        </p:blipFill>
        <p:spPr>
          <a:xfrm>
            <a:off x="7505963" y="10"/>
            <a:ext cx="468603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06" y="0"/>
            <a:ext cx="4803636" cy="131166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1A72-2853-4326-9060-F59A5559E0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8406" y="768325"/>
                <a:ext cx="7257556" cy="6559825"/>
              </a:xfrm>
            </p:spPr>
            <p:txBody>
              <a:bodyPr anchor="ctr">
                <a:noAutofit/>
              </a:bodyPr>
              <a:lstStyle/>
              <a:p>
                <a:pPr fontAlgn="base"/>
                <a:r>
                  <a:rPr lang="en-GB" sz="1600" b="1" dirty="0">
                    <a:solidFill>
                      <a:srgbClr val="000000"/>
                    </a:solidFill>
                  </a:rPr>
                  <a:t>List</a:t>
                </a:r>
                <a:r>
                  <a:rPr lang="en-GB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</a:rPr>
                  <a:t> </a:t>
                </a:r>
                <a:r>
                  <a:rPr lang="en-GB" sz="1600" b="1" dirty="0">
                    <a:solidFill>
                      <a:srgbClr val="000000"/>
                    </a:solidFill>
                  </a:rPr>
                  <a:t>words</a:t>
                </a:r>
                <a:r>
                  <a:rPr lang="en-GB" sz="1600" dirty="0">
                    <a:solidFill>
                      <a:srgbClr val="000000"/>
                    </a:solidFill>
                  </a:rPr>
                  <a:t> from the text </a:t>
                </a:r>
              </a:p>
              <a:p>
                <a:pPr lvl="1" fontAlgn="base"/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</a:rPr>
                  <a:t>  </a:t>
                </a:r>
              </a:p>
              <a:p>
                <a:pPr lvl="1" fontAlgn="base"/>
                <a:endParaRPr lang="en-GB" sz="1600" dirty="0">
                  <a:solidFill>
                    <a:srgbClr val="000000"/>
                  </a:solidFill>
                </a:endParaRPr>
              </a:p>
              <a:p>
                <a:pPr fontAlgn="base"/>
                <a:r>
                  <a:rPr lang="en-GB" sz="1600" dirty="0">
                    <a:solidFill>
                      <a:srgbClr val="000000"/>
                    </a:solidFill>
                  </a:rPr>
                  <a:t>Word </a:t>
                </a:r>
                <a:r>
                  <a:rPr lang="en-GB" sz="1600" b="1" dirty="0">
                    <a:solidFill>
                      <a:srgbClr val="000000"/>
                    </a:solidFill>
                  </a:rPr>
                  <a:t>similarity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𝑵𝒙𝑵</m:t>
                        </m:r>
                      </m:sub>
                    </m:sSub>
                  </m:oMath>
                </a14:m>
                <a:endParaRPr lang="en-GB" sz="1600" dirty="0">
                  <a:solidFill>
                    <a:srgbClr val="000000"/>
                  </a:solidFill>
                </a:endParaRPr>
              </a:p>
              <a:p>
                <a:pPr lvl="1" fontAlgn="base"/>
                <a:r>
                  <a:rPr lang="en-GB" sz="1600" dirty="0">
                    <a:solidFill>
                      <a:srgbClr val="000000"/>
                    </a:solidFill>
                  </a:rPr>
                  <a:t>Pairwise similarities among words →  players’ interactions</a:t>
                </a:r>
              </a:p>
              <a:p>
                <a:pPr lvl="1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sim</m:t>
                    </m:r>
                    <m:r>
                      <a:rPr lang="en-US" sz="16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6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GB" sz="1600" dirty="0">
                  <a:solidFill>
                    <a:srgbClr val="000000"/>
                  </a:solidFill>
                </a:endParaRPr>
              </a:p>
              <a:p>
                <a:pPr lvl="1" fontAlgn="base"/>
                <a:r>
                  <a:rPr lang="en-GB" sz="1600" dirty="0">
                    <a:solidFill>
                      <a:srgbClr val="000000"/>
                    </a:solidFill>
                  </a:rPr>
                  <a:t>Weighted adjacency matrix of the graph (Figure 4a)</a:t>
                </a:r>
              </a:p>
              <a:p>
                <a:pPr lvl="1" fontAlgn="base"/>
                <a:endParaRPr lang="en-GB" sz="1600" dirty="0">
                  <a:solidFill>
                    <a:srgbClr val="000000"/>
                  </a:solidFill>
                </a:endParaRPr>
              </a:p>
              <a:p>
                <a:pPr fontAlgn="base"/>
                <a:r>
                  <a:rPr lang="en-GB" sz="1600" b="1" dirty="0">
                    <a:solidFill>
                      <a:srgbClr val="000000"/>
                    </a:solidFill>
                  </a:rPr>
                  <a:t>Similarity measure</a:t>
                </a:r>
                <a:r>
                  <a:rPr lang="en-GB" sz="1600" dirty="0">
                    <a:solidFill>
                      <a:srgbClr val="000000"/>
                    </a:solidFill>
                  </a:rPr>
                  <a:t>: strength of co-occurrence between words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</a:rPr>
                  <a:t> </a:t>
                </a:r>
              </a:p>
              <a:p>
                <a:pPr lvl="1" fontAlgn="base"/>
                <a:r>
                  <a:rPr lang="en-GB" sz="1600" dirty="0">
                    <a:solidFill>
                      <a:srgbClr val="000000"/>
                    </a:solidFill>
                  </a:rPr>
                  <a:t>Semantically correlated words</a:t>
                </a:r>
              </a:p>
              <a:p>
                <a:pPr lvl="1" fontAlgn="base"/>
                <a:r>
                  <a:rPr lang="en-GB" sz="1600" dirty="0">
                    <a:solidFill>
                      <a:srgbClr val="000000"/>
                    </a:solidFill>
                  </a:rPr>
                  <a:t>8 association measures: Dice coefficient (dice), modified Dice coefficient (</a:t>
                </a:r>
                <a:r>
                  <a:rPr lang="en-GB" sz="1600" dirty="0" err="1">
                    <a:solidFill>
                      <a:srgbClr val="000000"/>
                    </a:solidFill>
                  </a:rPr>
                  <a:t>mDice</a:t>
                </a:r>
                <a:r>
                  <a:rPr lang="en-GB" sz="1600" dirty="0">
                    <a:solidFill>
                      <a:srgbClr val="000000"/>
                    </a:solidFill>
                  </a:rPr>
                  <a:t>), pointwise mutual information (</a:t>
                </a:r>
                <a:r>
                  <a:rPr lang="en-GB" sz="1600" dirty="0" err="1">
                    <a:solidFill>
                      <a:srgbClr val="000000"/>
                    </a:solidFill>
                  </a:rPr>
                  <a:t>pmi</a:t>
                </a:r>
                <a:r>
                  <a:rPr lang="en-GB" sz="1600" dirty="0">
                    <a:solidFill>
                      <a:srgbClr val="000000"/>
                    </a:solidFill>
                  </a:rPr>
                  <a:t>), t-score measure (t-score), z-score measure (z-score), odds ration (odds-r), chi- squared test (chi-s), chi-squared correct (chi-s-c).</a:t>
                </a:r>
              </a:p>
              <a:p>
                <a:pPr lvl="1" fontAlgn="base"/>
                <a:endParaRPr lang="en-GB" sz="1600" dirty="0">
                  <a:solidFill>
                    <a:srgbClr val="000000"/>
                  </a:solidFill>
                </a:endParaRPr>
              </a:p>
              <a:p>
                <a:pPr fontAlgn="base"/>
                <a:r>
                  <a:rPr lang="en-GB" sz="1600" b="1" dirty="0">
                    <a:solidFill>
                      <a:srgbClr val="000000"/>
                    </a:solidFill>
                  </a:rPr>
                  <a:t>Proximity</a:t>
                </a:r>
                <a:r>
                  <a:rPr lang="en-GB" sz="1600" dirty="0">
                    <a:solidFill>
                      <a:srgbClr val="000000"/>
                    </a:solidFill>
                  </a:rPr>
                  <a:t> relations with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</a:rPr>
                  <a:t>- neighbours ( similarity </a:t>
                </a:r>
                <a:r>
                  <a:rPr lang="en-GB" sz="1600" b="1" dirty="0">
                    <a:solidFill>
                      <a:srgbClr val="000000"/>
                    </a:solidFill>
                  </a:rPr>
                  <a:t>augmentation</a:t>
                </a:r>
                <a:r>
                  <a:rPr lang="en-GB" sz="1600" dirty="0">
                    <a:solidFill>
                      <a:srgbClr val="000000"/>
                    </a:solidFill>
                  </a:rPr>
                  <a:t>)    </a:t>
                </a:r>
              </a:p>
              <a:p>
                <a:pPr lvl="1" fontAlgn="base"/>
                <a:r>
                  <a:rPr lang="en-GB" sz="1600" dirty="0">
                    <a:solidFill>
                      <a:srgbClr val="000000"/>
                    </a:solidFill>
                  </a:rPr>
                  <a:t>Sentence structure</a:t>
                </a:r>
              </a:p>
              <a:p>
                <a:pPr lvl="1" fontAlgn="base"/>
                <a:r>
                  <a:rPr lang="en-GB" sz="1600" dirty="0">
                    <a:solidFill>
                      <a:srgbClr val="000000"/>
                    </a:solidFill>
                  </a:rPr>
                  <a:t>Size of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</a:rPr>
                  <a:t>: fixed expressions / semantic concepts</a:t>
                </a:r>
              </a:p>
              <a:p>
                <a:pPr fontAlgn="base"/>
                <a:endParaRPr lang="en-GB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1A72-2853-4326-9060-F59A5559E0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8406" y="768325"/>
                <a:ext cx="7257556" cy="6559825"/>
              </a:xfrm>
              <a:blipFill>
                <a:blip r:embed="rId3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33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76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page21image35824160">
            <a:extLst>
              <a:ext uri="{FF2B5EF4-FFF2-40B4-BE49-F238E27FC236}">
                <a16:creationId xmlns:a16="http://schemas.microsoft.com/office/drawing/2014/main" id="{54377EDC-6F85-4547-8D74-BF7375205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6568" y="2620507"/>
            <a:ext cx="3556492" cy="319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page21image35831232">
            <a:extLst>
              <a:ext uri="{FF2B5EF4-FFF2-40B4-BE49-F238E27FC236}">
                <a16:creationId xmlns:a16="http://schemas.microsoft.com/office/drawing/2014/main" id="{AC761F46-8265-0B47-AC9F-94365CCF4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" r="-223"/>
          <a:stretch/>
        </p:blipFill>
        <p:spPr bwMode="auto">
          <a:xfrm>
            <a:off x="268942" y="2565533"/>
            <a:ext cx="3556492" cy="320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page21image35824368">
            <a:extLst>
              <a:ext uri="{FF2B5EF4-FFF2-40B4-BE49-F238E27FC236}">
                <a16:creationId xmlns:a16="http://schemas.microsoft.com/office/drawing/2014/main" id="{D8F7B374-305D-4240-B703-4BEDEF4EE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3879" y="2579186"/>
            <a:ext cx="3556492" cy="319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608BFA06-2B06-7F45-89BE-C4233C7E6EBD}"/>
              </a:ext>
            </a:extLst>
          </p:cNvPr>
          <p:cNvSpPr txBox="1">
            <a:spLocks/>
          </p:cNvSpPr>
          <p:nvPr/>
        </p:nvSpPr>
        <p:spPr>
          <a:xfrm>
            <a:off x="248406" y="0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Geometry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04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76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chess pieces on a chessboard">
            <a:extLst>
              <a:ext uri="{FF2B5EF4-FFF2-40B4-BE49-F238E27FC236}">
                <a16:creationId xmlns:a16="http://schemas.microsoft.com/office/drawing/2014/main" id="{765DAB2F-2FA0-0E45-826D-D03C8FF4F0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955" y="-5048"/>
            <a:ext cx="2379004" cy="1579808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608BFA06-2B06-7F45-89BE-C4233C7E6EBD}"/>
              </a:ext>
            </a:extLst>
          </p:cNvPr>
          <p:cNvSpPr txBox="1">
            <a:spLocks/>
          </p:cNvSpPr>
          <p:nvPr/>
        </p:nvSpPr>
        <p:spPr>
          <a:xfrm>
            <a:off x="248406" y="0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1481921-CAF3-434D-BDB0-B424ACCC79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040113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/>
                <a:r>
                  <a:rPr lang="en-GB" sz="2000" b="1" dirty="0"/>
                  <a:t>Sense inventories</a:t>
                </a:r>
                <a:r>
                  <a:rPr lang="en-GB" sz="2000" dirty="0"/>
                  <a:t> of each word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2000" dirty="0"/>
                  <a:t> 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lvl="1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={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,  … , 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, 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sz="1800" dirty="0"/>
                  <a:t> the number of senses associated with word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sz="1800" dirty="0"/>
              </a:p>
              <a:p>
                <a:pPr lvl="1" fontAlgn="base"/>
                <a:r>
                  <a:rPr lang="en-GB" sz="1800" dirty="0"/>
                  <a:t>WordNet and </a:t>
                </a:r>
                <a:r>
                  <a:rPr lang="en-GB" sz="1800" dirty="0" err="1"/>
                  <a:t>BabelNet</a:t>
                </a:r>
                <a:r>
                  <a:rPr lang="en-GB" sz="1800" dirty="0"/>
                  <a:t> as knowledge base</a:t>
                </a:r>
              </a:p>
              <a:p>
                <a:pPr lvl="1" fontAlgn="base"/>
                <a:endParaRPr lang="en-GB" sz="800" dirty="0"/>
              </a:p>
              <a:p>
                <a:pPr fontAlgn="base"/>
                <a:r>
                  <a:rPr lang="en-GB" sz="2000" b="1" dirty="0"/>
                  <a:t>Player strategy space </a:t>
                </a:r>
              </a:p>
              <a:p>
                <a:pPr lvl="1" fontAlgn="base"/>
                <a14:m>
                  <m:oMath xmlns:m="http://schemas.openxmlformats.org/officeDocument/2006/math">
                    <m:sSub>
                      <m:sSubPr>
                        <m:ctrlPr>
                          <a:rPr lang="el-G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sz="1800" smtClean="0">
                        <a:latin typeface="Cambria Math" panose="02040503050406030204" pitchFamily="18" charset="0"/>
                      </a:rPr>
                      <m:t>={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latin typeface="Cambria Math" panose="02040503050406030204" pitchFamily="18" charset="0"/>
                      </a:rPr>
                      <m:t> : </m:t>
                    </m:r>
                    <m:nary>
                      <m:naryPr>
                        <m:chr m:val="∑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𝑝𝑖</m:t>
                            </m:r>
                          </m:sub>
                        </m:sSub>
                      </m:e>
                    </m:nary>
                    <m:r>
                      <a:rPr lang="en-US" sz="180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pi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 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=0,1, …,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800" dirty="0"/>
              </a:p>
              <a:p>
                <a:pPr lvl="1" fontAlgn="base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: number of pure strategies of player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dirty="0"/>
                  <a:t> and each component </a:t>
                </a:r>
              </a:p>
              <a:p>
                <a:pPr lvl="1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𝑝𝑖</m:t>
                        </m:r>
                      </m:sub>
                    </m:sSub>
                  </m:oMath>
                </a14:m>
                <a:r>
                  <a:rPr lang="en-GB" sz="1800" dirty="0"/>
                  <a:t> : probability that player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800" dirty="0"/>
                  <a:t> chooses its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GB" sz="1800" dirty="0"/>
                  <a:t> pure strategy</a:t>
                </a:r>
              </a:p>
              <a:p>
                <a:pPr lvl="1" fontAlgn="base"/>
                <a:r>
                  <a:rPr lang="en-GB" sz="1800" dirty="0"/>
                  <a:t>Graphical representation: regular polygon of radius 1, where the distance from the centre to any vertex (mixed strategy) represents the probability associated with a particular word sense (pure strategy) </a:t>
                </a:r>
              </a:p>
              <a:p>
                <a:pPr lvl="1" fontAlgn="base"/>
                <a:endParaRPr lang="en-GB" sz="800" dirty="0"/>
              </a:p>
              <a:p>
                <a:pPr fontAlgn="base"/>
                <a:r>
                  <a:rPr lang="en-GB" sz="2000" b="1" dirty="0"/>
                  <a:t>Unique</a:t>
                </a:r>
                <a:r>
                  <a:rPr lang="en-GB" sz="2000" dirty="0"/>
                  <a:t> </a:t>
                </a:r>
                <a:r>
                  <a:rPr lang="en-GB" sz="2000" b="1" dirty="0"/>
                  <a:t>concepts</a:t>
                </a:r>
                <a:r>
                  <a:rPr lang="en-GB" sz="2000" dirty="0"/>
                  <a:t> in sense inventories </a:t>
                </a:r>
              </a:p>
              <a:p>
                <a:pPr lvl="1" fontAlgn="base"/>
                <a:r>
                  <a:rPr lang="en-GB" sz="1800" dirty="0"/>
                  <a:t>Game space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   …, 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800" dirty="0"/>
                  <a:t> , 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1800" dirty="0"/>
                  <a:t> the total number of unique concepts</a:t>
                </a:r>
              </a:p>
              <a:p>
                <a:pPr lvl="1" fontAlgn="base"/>
                <a:r>
                  <a:rPr lang="en-GB" sz="1800" dirty="0"/>
                  <a:t>Assignment of </a:t>
                </a:r>
                <a:r>
                  <a:rPr lang="en-GB" sz="1800" b="1" dirty="0"/>
                  <a:t>probability distribution </a:t>
                </a:r>
                <a:r>
                  <a:rPr lang="en-GB" sz="1800" dirty="0"/>
                  <a:t>over the senses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1800" dirty="0"/>
                  <a:t>for each word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360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1481921-CAF3-434D-BDB0-B424ACCC7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40113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603" t="-1453" b="-6395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triped Right Arrow 21">
            <a:hlinkClick r:id="rId4" action="ppaction://hlinksldjump"/>
            <a:extLst>
              <a:ext uri="{FF2B5EF4-FFF2-40B4-BE49-F238E27FC236}">
                <a16:creationId xmlns:a16="http://schemas.microsoft.com/office/drawing/2014/main" id="{5F5DFE66-CAE5-4E4A-980A-585D0AFBB500}"/>
              </a:ext>
            </a:extLst>
          </p:cNvPr>
          <p:cNvSpPr/>
          <p:nvPr/>
        </p:nvSpPr>
        <p:spPr>
          <a:xfrm>
            <a:off x="3242041" y="5133090"/>
            <a:ext cx="386367" cy="19318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482973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76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chess pieces on a chessboard">
            <a:extLst>
              <a:ext uri="{FF2B5EF4-FFF2-40B4-BE49-F238E27FC236}">
                <a16:creationId xmlns:a16="http://schemas.microsoft.com/office/drawing/2014/main" id="{765DAB2F-2FA0-0E45-826D-D03C8FF4F0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955" y="-5048"/>
            <a:ext cx="2379004" cy="1579808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608BFA06-2B06-7F45-89BE-C4233C7E6EBD}"/>
              </a:ext>
            </a:extLst>
          </p:cNvPr>
          <p:cNvSpPr txBox="1">
            <a:spLocks/>
          </p:cNvSpPr>
          <p:nvPr/>
        </p:nvSpPr>
        <p:spPr>
          <a:xfrm>
            <a:off x="248406" y="0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6C0E865-2B48-8E47-B3D7-CD00BCC85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40113"/>
                <a:ext cx="10515600" cy="4351338"/>
              </a:xfrm>
            </p:spPr>
            <p:txBody>
              <a:bodyPr>
                <a:noAutofit/>
              </a:bodyPr>
              <a:lstStyle/>
              <a:p>
                <a:pPr fontAlgn="base"/>
                <a:r>
                  <a:rPr lang="en-GB" sz="2000" b="1" dirty="0"/>
                  <a:t>System</a:t>
                </a:r>
                <a:r>
                  <a:rPr lang="en-GB" sz="2000" dirty="0"/>
                  <a:t> Strategy space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000" dirty="0"/>
              </a:p>
              <a:p>
                <a:pPr lvl="1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</m:oMath>
                </a14:m>
                <a:r>
                  <a:rPr lang="en-GB" sz="1800" dirty="0"/>
                  <a:t> : </a:t>
                </a:r>
                <a:r>
                  <a:rPr lang="en-GB" sz="1800" b="1" dirty="0"/>
                  <a:t>probability</a:t>
                </a:r>
                <a:r>
                  <a:rPr lang="en-GB" sz="1800" dirty="0"/>
                  <a:t> of player to choose its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GB" sz="1800" dirty="0"/>
                  <a:t> pure strategy to play</a:t>
                </a:r>
              </a:p>
              <a:p>
                <a:pPr lvl="1" fontAlgn="base"/>
                <a:r>
                  <a:rPr lang="en-GB" sz="1800" b="1" dirty="0"/>
                  <a:t>Uniform</a:t>
                </a:r>
                <a:r>
                  <a:rPr lang="en-GB" sz="1800" dirty="0"/>
                  <a:t> distribution </a:t>
                </a:r>
              </a:p>
              <a:p>
                <a:pPr lvl="2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R" sz="1800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   , 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𝑠𝑒𝑛𝑠𝑒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GB" sz="1600" dirty="0"/>
              </a:p>
              <a:p>
                <a:pPr lvl="2" fontAlgn="base"/>
                <a:r>
                  <a:rPr lang="en-GB" sz="1600" dirty="0"/>
                  <a:t>unsupervised learning: no prior knowledge</a:t>
                </a:r>
              </a:p>
              <a:p>
                <a:pPr lvl="2" fontAlgn="base"/>
                <a:endParaRPr lang="en-GB" sz="1600" dirty="0"/>
              </a:p>
              <a:p>
                <a:pPr lvl="1" fontAlgn="base"/>
                <a:r>
                  <a:rPr lang="en-GB" sz="1800" b="1" dirty="0"/>
                  <a:t>Geometric</a:t>
                </a:r>
                <a:r>
                  <a:rPr lang="en-GB" sz="1800" dirty="0"/>
                  <a:t> distribution</a:t>
                </a:r>
              </a:p>
              <a:p>
                <a:pPr lvl="2" fontAlgn="base"/>
                <a:r>
                  <a:rPr lang="en-GB" sz="1600" dirty="0"/>
                  <a:t>semi-supervised learning: exploits information from prior knowledge </a:t>
                </a:r>
              </a:p>
              <a:p>
                <a:pPr lvl="2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𝑠𝑒𝑛𝑠𝑒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 : </a:t>
                </a:r>
              </a:p>
              <a:p>
                <a:pPr lvl="3" fontAlgn="base">
                  <a:buFont typeface="Wingdings" pitchFamily="2" charset="2"/>
                  <a:buChar char="ü"/>
                </a:pPr>
                <a:r>
                  <a:rPr lang="en-GB" sz="1400" dirty="0"/>
                  <a:t>higher probability on senses that have a high frequency</a:t>
                </a:r>
              </a:p>
              <a:p>
                <a:pPr lvl="2" fontAlgn="base"/>
                <a:endParaRPr lang="en-GB" sz="1200" dirty="0"/>
              </a:p>
              <a:p>
                <a:pPr lvl="2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𝑠𝑒𝑛𝑠𝑒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𝑐𝑙𝑢𝑠𝑡𝑒𝑟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 </a:t>
                </a:r>
              </a:p>
              <a:p>
                <a:pPr lvl="3" fontAlgn="base">
                  <a:buFont typeface="Wingdings" pitchFamily="2" charset="2"/>
                  <a:buChar char="ü"/>
                </a:pPr>
                <a:r>
                  <a:rPr lang="en-GB" sz="1400" dirty="0"/>
                  <a:t> equal probability to the senses belonging to a determined cluster</a:t>
                </a:r>
                <a:endParaRPr lang="en-GB" sz="1600" dirty="0"/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6C0E865-2B48-8E47-B3D7-CD00BCC85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40113"/>
                <a:ext cx="10515600" cy="4351338"/>
              </a:xfrm>
              <a:blipFill>
                <a:blip r:embed="rId3"/>
                <a:stretch>
                  <a:fillRect l="-603" t="-6395" b="-38372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817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80" y="2970756"/>
            <a:ext cx="3494362" cy="91648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Payoff</a:t>
            </a:r>
          </a:p>
        </p:txBody>
      </p:sp>
      <p:cxnSp>
        <p:nvCxnSpPr>
          <p:cNvPr id="10" name="Straight Connector 9" hidden="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64535E-1F0D-7541-BCF5-585F901D1D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4193" y="875887"/>
                <a:ext cx="8119591" cy="5106221"/>
              </a:xfrm>
            </p:spPr>
            <p:txBody>
              <a:bodyPr>
                <a:noAutofit/>
              </a:bodyPr>
              <a:lstStyle/>
              <a:p>
                <a:pPr fontAlgn="base"/>
                <a:r>
                  <a:rPr lang="en-GB" sz="1800" dirty="0"/>
                  <a:t>Sense similarity matrix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800" dirty="0"/>
              </a:p>
              <a:p>
                <a:pPr lvl="1" fontAlgn="base"/>
                <a:r>
                  <a:rPr lang="en-GB" sz="1600" dirty="0"/>
                  <a:t>Pairwise similarity among senses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partial payoff matrices of each game</a:t>
                </a:r>
              </a:p>
              <a:p>
                <a:pPr lvl="1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𝑠𝑠𝑖𝑚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GB" sz="1800" dirty="0"/>
              </a:p>
              <a:p>
                <a:pPr lvl="1" fontAlgn="base"/>
                <a:endParaRPr lang="en-GB" sz="1800" dirty="0"/>
              </a:p>
              <a:p>
                <a:pPr fontAlgn="base"/>
                <a:r>
                  <a:rPr lang="en-GB" sz="1800" dirty="0"/>
                  <a:t>Partial payoff matrix: </a:t>
                </a:r>
              </a:p>
              <a:p>
                <a:pPr lvl="1" fontAlgn="base"/>
                <a:r>
                  <a:rPr lang="en-GB" sz="1600" dirty="0"/>
                  <a:t>Games played between two words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  </a:t>
                </a:r>
              </a:p>
              <a:p>
                <a:pPr lvl="1" fontAlgn="base"/>
                <a:r>
                  <a:rPr lang="en-GB" sz="1600" dirty="0"/>
                  <a:t>Dimension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|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sz="1600" dirty="0"/>
                  <a:t> 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dirty="0"/>
                  <a:t> : cardinality of senses set of word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b="0" dirty="0"/>
              </a:p>
              <a:p>
                <a:pPr lvl="1" fontAlgn="base"/>
                <a:endParaRPr lang="en-GB" sz="1600" dirty="0"/>
              </a:p>
              <a:p>
                <a:pPr fontAlgn="base"/>
                <a:r>
                  <a:rPr lang="en-US" sz="1800" dirty="0"/>
                  <a:t>Semantic </a:t>
                </a:r>
                <a:r>
                  <a:rPr lang="en-GB" sz="1800" dirty="0"/>
                  <a:t>similarity</a:t>
                </a:r>
              </a:p>
              <a:p>
                <a:pPr lvl="1" fontAlgn="base"/>
                <a:r>
                  <a:rPr lang="en-GB" sz="1600" dirty="0"/>
                  <a:t>Relations of likeness ( “is-a” )</a:t>
                </a:r>
              </a:p>
              <a:p>
                <a:pPr lvl="1" fontAlgn="base"/>
                <a:r>
                  <a:rPr lang="en-GB" sz="1600" dirty="0"/>
                  <a:t>wup: path length among two senses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l-GR" sz="1600" dirty="0"/>
              </a:p>
              <a:p>
                <a:pPr lvl="2" fontAlgn="base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𝑠𝑠𝑖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𝑤𝑢𝑝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𝑑𝑒𝑝𝑡h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𝑚𝑠𝑎</m:t>
                            </m:r>
                          </m:e>
                        </m:d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𝑑𝑒𝑝𝑡h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𝑑𝑒𝑝𝑡h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lvl="2" fontAlgn="base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𝑚𝑠𝑎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/>
                  <a:t>: “most specific ancestor”</a:t>
                </a:r>
              </a:p>
              <a:p>
                <a:pPr lvl="1" fontAlgn="base"/>
                <a:r>
                  <a:rPr lang="en-GB" sz="1600" dirty="0" err="1"/>
                  <a:t>jcn</a:t>
                </a:r>
                <a:r>
                  <a:rPr lang="en-GB" sz="1600" dirty="0"/>
                  <a:t> measure: corpus statistics and structural properties</a:t>
                </a:r>
                <a:endParaRPr lang="en-US" sz="1600" dirty="0"/>
              </a:p>
              <a:p>
                <a:pPr lvl="2" fontAlgn="base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𝑠𝑠𝑖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𝑗𝑐𝑛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𝐼𝐶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𝐼𝐶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𝐼𝐶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𝑚𝑠𝑎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𝑑𝑒𝑝𝑡h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𝑚𝑠𝑎</m:t>
                            </m:r>
                          </m:e>
                        </m:d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𝑑𝑒𝑝𝑡h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𝑑𝑒𝑝𝑡h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lvl="2" fontAlgn="base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𝐼𝐶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 </m:t>
                    </m:r>
                  </m:oMath>
                </a14:m>
                <a:endParaRPr lang="en-GB" sz="14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64535E-1F0D-7541-BCF5-585F901D1D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4193" y="875887"/>
                <a:ext cx="8119591" cy="5106221"/>
              </a:xfrm>
              <a:blipFill>
                <a:blip r:embed="rId2"/>
                <a:stretch>
                  <a:fillRect l="-312" t="-1493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8CA27D-F4AE-7C4C-B5D7-A6DA65E97C76}"/>
              </a:ext>
            </a:extLst>
          </p:cNvPr>
          <p:cNvCxnSpPr>
            <a:cxnSpLocks/>
          </p:cNvCxnSpPr>
          <p:nvPr/>
        </p:nvCxnSpPr>
        <p:spPr>
          <a:xfrm>
            <a:off x="3162585" y="2162583"/>
            <a:ext cx="0" cy="2532831"/>
          </a:xfrm>
          <a:prstGeom prst="line">
            <a:avLst/>
          </a:prstGeom>
          <a:ln>
            <a:solidFill>
              <a:schemeClr val="accent1">
                <a:lumMod val="75000"/>
                <a:alpha val="87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445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80" y="2970756"/>
            <a:ext cx="3494362" cy="91648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Payoff</a:t>
            </a:r>
          </a:p>
        </p:txBody>
      </p:sp>
      <p:cxnSp>
        <p:nvCxnSpPr>
          <p:cNvPr id="10" name="Straight Connector 9" hidden="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8CA27D-F4AE-7C4C-B5D7-A6DA65E97C76}"/>
              </a:ext>
            </a:extLst>
          </p:cNvPr>
          <p:cNvCxnSpPr>
            <a:cxnSpLocks/>
          </p:cNvCxnSpPr>
          <p:nvPr/>
        </p:nvCxnSpPr>
        <p:spPr>
          <a:xfrm>
            <a:off x="3162585" y="2162583"/>
            <a:ext cx="0" cy="2532831"/>
          </a:xfrm>
          <a:prstGeom prst="line">
            <a:avLst/>
          </a:prstGeom>
          <a:ln>
            <a:solidFill>
              <a:schemeClr val="accent1">
                <a:lumMod val="75000"/>
                <a:alpha val="87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804B7E2-A842-9847-96D9-ED49869344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17542" y="1250672"/>
                <a:ext cx="7858340" cy="4356651"/>
              </a:xfrm>
            </p:spPr>
            <p:txBody>
              <a:bodyPr>
                <a:noAutofit/>
              </a:bodyPr>
              <a:lstStyle/>
              <a:p>
                <a:pPr fontAlgn="base"/>
                <a:r>
                  <a:rPr lang="en-GB" sz="1800" dirty="0"/>
                  <a:t>Semantic relatedness</a:t>
                </a:r>
              </a:p>
              <a:p>
                <a:pPr lvl="1" fontAlgn="base"/>
                <a:r>
                  <a:rPr lang="en-GB" sz="1800" dirty="0"/>
                  <a:t>Similarity among the definitions of two concepts </a:t>
                </a:r>
              </a:p>
              <a:p>
                <a:pPr lvl="1" fontAlgn="base"/>
                <a:r>
                  <a:rPr lang="en-GB" sz="1800" dirty="0"/>
                  <a:t>Wider range of relations ( “is-a-part-of”,  “is-the-opposite-of” )</a:t>
                </a:r>
              </a:p>
              <a:p>
                <a:pPr lvl="1" fontAlgn="base"/>
                <a:r>
                  <a:rPr lang="en-GB" sz="1800" dirty="0"/>
                  <a:t>Definitions derived from glosses of the </a:t>
                </a:r>
                <a:r>
                  <a:rPr lang="en-GB" sz="1800" dirty="0" err="1"/>
                  <a:t>synsets</a:t>
                </a:r>
                <a:r>
                  <a:rPr lang="en-GB" sz="1800" dirty="0"/>
                  <a:t> in WordNet</a:t>
                </a:r>
              </a:p>
              <a:p>
                <a:pPr lvl="1" fontAlgn="base"/>
                <a:r>
                  <a:rPr lang="en-GB" sz="1800" dirty="0"/>
                  <a:t>Co-occurrence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,  … , 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 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: concept,       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800" dirty="0"/>
                  <a:t> : word gloss occurrences,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800" dirty="0"/>
                  <a:t> : total words</a:t>
                </a:r>
              </a:p>
              <a:p>
                <a:pPr lvl="1" fontAlgn="base"/>
                <a:r>
                  <a:rPr lang="en-GB" sz="1800" dirty="0"/>
                  <a:t>Cosine similarity </a:t>
                </a:r>
              </a:p>
              <a:p>
                <a:pPr lvl="2" fontAlgn="base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: concepts </a:t>
                </a:r>
              </a:p>
              <a:p>
                <a:pPr lvl="2" fontAlgn="base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𝑗𝑖</m:t>
                                </m:r>
                              </m:sub>
                            </m:sSub>
                          </m:e>
                        </m:nary>
                      </m:e>
                    </m:rad>
                  </m:oMath>
                </a14:m>
                <a:endParaRPr lang="en-GB" sz="1600" dirty="0"/>
              </a:p>
              <a:p>
                <a:pPr lvl="2" fontAlgn="base"/>
                <a:r>
                  <a:rPr lang="en-GB" sz="1600" dirty="0"/>
                  <a:t>cosine of the angle between the two co-occurrence vectors</a:t>
                </a:r>
              </a:p>
              <a:p>
                <a:pPr lvl="1" fontAlgn="base"/>
                <a:r>
                  <a:rPr lang="en-GB" sz="1800" dirty="0"/>
                  <a:t>4 variations (construction of vectors)</a:t>
                </a:r>
              </a:p>
              <a:p>
                <a:pPr lvl="2" fontAlgn="base"/>
                <a:r>
                  <a:rPr lang="en-GB" sz="1600" dirty="0"/>
                  <a:t>Difference in co-occurrence calculation, corpus use and relation source</a:t>
                </a:r>
              </a:p>
              <a:p>
                <a:pPr lvl="2" fontAlgn="base"/>
                <a:r>
                  <a:rPr lang="en-GB" sz="1600" dirty="0" err="1"/>
                  <a:t>tf-idf</a:t>
                </a:r>
                <a:r>
                  <a:rPr lang="en-GB" sz="1600" dirty="0"/>
                  <a:t>, </a:t>
                </a:r>
                <a:r>
                  <a:rPr lang="en-GB" sz="1600" dirty="0" err="1"/>
                  <a:t>tf-idf_ext</a:t>
                </a:r>
                <a:r>
                  <a:rPr lang="en-GB" sz="1600" dirty="0"/>
                  <a:t>, </a:t>
                </a:r>
                <a:r>
                  <a:rPr lang="en-GB" sz="1600" dirty="0" err="1"/>
                  <a:t>vec</a:t>
                </a:r>
                <a:r>
                  <a:rPr lang="en-GB" sz="1600" dirty="0"/>
                  <a:t> and </a:t>
                </a:r>
                <a:r>
                  <a:rPr lang="en-GB" sz="1600" dirty="0" err="1"/>
                  <a:t>vec_ext</a:t>
                </a:r>
                <a:endParaRPr lang="en-GB" sz="1600" dirty="0"/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804B7E2-A842-9847-96D9-ED49869344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7542" y="1250672"/>
                <a:ext cx="7858340" cy="4356651"/>
              </a:xfrm>
              <a:blipFill>
                <a:blip r:embed="rId2"/>
                <a:stretch>
                  <a:fillRect l="-484" t="-1453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903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Dynamics &amp; Sense Classification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5">
              <a:lumMod val="75000"/>
              <a:alpha val="2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7132AA70-431F-5643-93EC-1C9D3CD3A7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614" y="1513002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pPr fontAlgn="base"/>
                <a:r>
                  <a:rPr lang="en-GB" sz="1500" dirty="0"/>
                  <a:t>Computation of the Nash equilibria</a:t>
                </a:r>
              </a:p>
              <a:p>
                <a:pPr lvl="1" fontAlgn="base"/>
                <a:r>
                  <a:rPr lang="en-GB" sz="1500" dirty="0"/>
                  <a:t>Expected </a:t>
                </a:r>
                <a:r>
                  <a:rPr lang="en-GB" sz="1500" b="1" dirty="0"/>
                  <a:t>fitness of sense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500" dirty="0"/>
                  <a:t>( word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500" dirty="0"/>
                  <a:t>)</a:t>
                </a:r>
              </a:p>
              <a:p>
                <a:pPr lvl="2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5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500" b="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500" b="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5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15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5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b="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sz="1500" b="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sz="1500" b="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1500" dirty="0"/>
                  <a:t> 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500" dirty="0"/>
                  <a:t> the neighbours (context) of word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500" dirty="0"/>
                  <a:t> </a:t>
                </a:r>
              </a:p>
              <a:p>
                <a:pPr lvl="2" fontAlgn="base"/>
                <a:r>
                  <a:rPr lang="en-GB" sz="1500" dirty="0"/>
                  <a:t>Similarity with word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15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500" b="0" dirty="0"/>
              </a:p>
              <a:p>
                <a:pPr lvl="2" fontAlgn="base"/>
                <a:r>
                  <a:rPr lang="en-GB" sz="1500" dirty="0"/>
                  <a:t>Similarities among senses of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5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sz="1500" dirty="0"/>
                  <a:t> </a:t>
                </a:r>
              </a:p>
              <a:p>
                <a:pPr lvl="2" fontAlgn="base"/>
                <a:r>
                  <a:rPr lang="en-GB" sz="1500" dirty="0"/>
                  <a:t>Sense preference of word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15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sz="1500" dirty="0"/>
              </a:p>
              <a:p>
                <a:pPr marL="914400" lvl="2" indent="0" fontAlgn="base">
                  <a:buNone/>
                </a:pPr>
                <a:endParaRPr lang="en-GB" sz="1500" dirty="0"/>
              </a:p>
              <a:p>
                <a:pPr lvl="1" fontAlgn="base"/>
                <a:r>
                  <a:rPr lang="en-GB" sz="1500" dirty="0"/>
                  <a:t>Average </a:t>
                </a:r>
                <a:r>
                  <a:rPr lang="en-GB" sz="1500" b="1" dirty="0"/>
                  <a:t>fitness of population </a:t>
                </a:r>
              </a:p>
              <a:p>
                <a:pPr lvl="2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5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15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GB" sz="1500" dirty="0"/>
              </a:p>
              <a:p>
                <a:pPr marL="914400" lvl="2" indent="0" fontAlgn="base">
                  <a:buNone/>
                </a:pPr>
                <a:endParaRPr lang="en-GB" sz="1500" dirty="0"/>
              </a:p>
              <a:p>
                <a:pPr lvl="1" fontAlgn="base"/>
                <a:r>
                  <a:rPr lang="en-GB" sz="1500" b="1" dirty="0"/>
                  <a:t>Replicator Dynamics Equation </a:t>
                </a:r>
              </a:p>
              <a:p>
                <a:pPr lvl="2" fontAlgn="base"/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d>
                      <m:d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500" b="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GB" sz="1500" dirty="0"/>
                  <a:t> , </a:t>
                </a:r>
                <a14:m>
                  <m:oMath xmlns:m="http://schemas.openxmlformats.org/officeDocument/2006/math"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5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5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15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5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1500" dirty="0"/>
              </a:p>
              <a:p>
                <a:pPr lvl="2" fontAlgn="base"/>
                <a:r>
                  <a:rPr lang="en-GB" sz="1500" dirty="0"/>
                  <a:t>Models the change in sense frequency</a:t>
                </a:r>
              </a:p>
              <a:p>
                <a:pPr lvl="2" fontAlgn="base"/>
                <a:r>
                  <a:rPr lang="en-GB" sz="1500" dirty="0"/>
                  <a:t>Depends on performance → The performance is measured relative to the average fitness of population</a:t>
                </a: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7132AA70-431F-5643-93EC-1C9D3CD3A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614" y="1513002"/>
                <a:ext cx="6377769" cy="4930246"/>
              </a:xfrm>
              <a:blipFill>
                <a:blip r:embed="rId2"/>
                <a:stretch>
                  <a:fillRect l="-398" r="-199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824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Dynamics &amp; Sense Classification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5">
              <a:lumMod val="75000"/>
              <a:alpha val="2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1A72-2853-4326-9060-F59A5559E0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1782" y="1488316"/>
                <a:ext cx="6728618" cy="4666263"/>
              </a:xfrm>
            </p:spPr>
            <p:txBody>
              <a:bodyPr anchor="ctr">
                <a:noAutofit/>
              </a:bodyPr>
              <a:lstStyle/>
              <a:p>
                <a:pPr fontAlgn="base"/>
                <a:r>
                  <a:rPr lang="en-GB" sz="2000" dirty="0">
                    <a:solidFill>
                      <a:schemeClr val="tx1"/>
                    </a:solidFill>
                  </a:rPr>
                  <a:t>Classification</a:t>
                </a:r>
              </a:p>
              <a:p>
                <a:pPr lvl="1" fontAlgn="base"/>
                <a:r>
                  <a:rPr lang="en-GB" sz="1800" dirty="0">
                    <a:solidFill>
                      <a:schemeClr val="tx1"/>
                    </a:solidFill>
                  </a:rPr>
                  <a:t>Unique strategy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800" i="1" dirty="0">
                    <a:solidFill>
                      <a:schemeClr val="tx1"/>
                    </a:solidFill>
                  </a:rPr>
                  <a:t> </a:t>
                </a:r>
                <a:r>
                  <a:rPr lang="en-GB" sz="1800" dirty="0">
                    <a:solidFill>
                      <a:schemeClr val="tx1"/>
                    </a:solidFill>
                  </a:rPr>
                  <a:t> each word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1800" dirty="0">
                  <a:solidFill>
                    <a:schemeClr val="tx1"/>
                  </a:solidFill>
                </a:endParaRPr>
              </a:p>
              <a:p>
                <a:pPr lvl="1" fontAlgn="base"/>
                <a:endParaRPr lang="en-GB" sz="1600" dirty="0">
                  <a:solidFill>
                    <a:schemeClr val="tx1"/>
                  </a:solidFill>
                </a:endParaRPr>
              </a:p>
              <a:p>
                <a:pPr lvl="1" fontAlgn="base"/>
                <a:r>
                  <a:rPr lang="en-GB" sz="1800" dirty="0">
                    <a:solidFill>
                      <a:schemeClr val="tx1"/>
                    </a:solidFill>
                  </a:rPr>
                  <a:t>The strategy (sense) with the highest probability (payoff) is chosen </a:t>
                </a:r>
              </a:p>
              <a:p>
                <a:pPr lvl="2" fontAlgn="base"/>
                <a14:m>
                  <m:oMath xmlns:m="http://schemas.openxmlformats.org/officeDocument/2006/math">
                    <m:sSub>
                      <m:sSubPr>
                        <m:ctrlPr>
                          <a:rPr lang="el-G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𝑎𝑟𝑔𝑚𝑎𝑥</m:t>
                    </m:r>
                    <m:d>
                      <m:dPr>
                        <m:ctrlP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𝑖h</m:t>
                            </m:r>
                          </m:sub>
                        </m:sSub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, where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2, …, 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total number of senses</a:t>
                </a:r>
                <a:endParaRPr lang="en-GB" sz="1600" dirty="0">
                  <a:solidFill>
                    <a:schemeClr val="tx1"/>
                  </a:solidFill>
                </a:endParaRPr>
              </a:p>
              <a:p>
                <a:pPr lvl="2" fontAlgn="base"/>
                <a:r>
                  <a:rPr lang="en-GB" sz="1600" dirty="0">
                    <a:solidFill>
                      <a:schemeClr val="tx1"/>
                    </a:solidFill>
                  </a:rPr>
                  <a:t>Each word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 is mapped to exactly one sense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2" fontAlgn="base"/>
                <a:endParaRPr lang="en-GB" sz="1600" dirty="0">
                  <a:solidFill>
                    <a:schemeClr val="tx1"/>
                  </a:solidFill>
                </a:endParaRPr>
              </a:p>
              <a:p>
                <a:pPr lvl="1" fontAlgn="base"/>
                <a:r>
                  <a:rPr lang="en-GB" sz="1800" dirty="0">
                    <a:solidFill>
                      <a:schemeClr val="tx1"/>
                    </a:solidFill>
                  </a:rPr>
                  <a:t>Word fails to be disambiguated</a:t>
                </a:r>
              </a:p>
              <a:p>
                <a:pPr lvl="2" fontAlgn="base"/>
                <a:r>
                  <a:rPr lang="en-GB" sz="1600" dirty="0">
                    <a:solidFill>
                      <a:schemeClr val="tx1"/>
                    </a:solidFill>
                  </a:rPr>
                  <a:t>Unable to update its strategy space</a:t>
                </a:r>
              </a:p>
              <a:p>
                <a:pPr lvl="2" fontAlgn="base"/>
                <a:r>
                  <a:rPr lang="en-GB" sz="1600" dirty="0">
                    <a:solidFill>
                      <a:schemeClr val="tx1"/>
                    </a:solidFill>
                  </a:rPr>
                  <a:t>Strategy space initialized with a uniform distribution </a:t>
                </a:r>
              </a:p>
              <a:p>
                <a:pPr lvl="3" fontAlgn="base"/>
                <a:r>
                  <a:rPr lang="en-GB" sz="1600" dirty="0">
                    <a:solidFill>
                      <a:schemeClr val="tx1"/>
                    </a:solidFill>
                  </a:rPr>
                  <a:t>Zero entry payoff ( no similar senses with co-players)</a:t>
                </a:r>
              </a:p>
              <a:p>
                <a:pPr lvl="3" fontAlgn="base"/>
                <a:r>
                  <a:rPr lang="en-GB" sz="1600" dirty="0">
                    <a:solidFill>
                      <a:schemeClr val="tx1"/>
                    </a:solidFill>
                  </a:rPr>
                  <a:t>Not connected with other nodes in the graph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1A72-2853-4326-9060-F59A5559E0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1782" y="1488316"/>
                <a:ext cx="6728618" cy="4666263"/>
              </a:xfrm>
              <a:blipFill>
                <a:blip r:embed="rId2"/>
                <a:stretch>
                  <a:fillRect l="-565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3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" name="Rectangle 25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" y="917002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Dynamics &amp;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Sense Classification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6" name="Picture 4" descr="page22image36076992">
            <a:extLst>
              <a:ext uri="{FF2B5EF4-FFF2-40B4-BE49-F238E27FC236}">
                <a16:creationId xmlns:a16="http://schemas.microsoft.com/office/drawing/2014/main" id="{06681976-B8E8-AD41-BFE7-1E7F0911A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8027" y="121934"/>
            <a:ext cx="6132281" cy="659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rved Left Arrow 3">
            <a:hlinkClick r:id="rId3" action="ppaction://hlinksldjump"/>
            <a:extLst>
              <a:ext uri="{FF2B5EF4-FFF2-40B4-BE49-F238E27FC236}">
                <a16:creationId xmlns:a16="http://schemas.microsoft.com/office/drawing/2014/main" id="{AA413E7C-E7DB-4F4F-9030-FF87666B984C}"/>
              </a:ext>
            </a:extLst>
          </p:cNvPr>
          <p:cNvSpPr/>
          <p:nvPr/>
        </p:nvSpPr>
        <p:spPr>
          <a:xfrm>
            <a:off x="11565228" y="6252146"/>
            <a:ext cx="399246" cy="46363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488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Parameter Tuning</a:t>
            </a:r>
            <a:endParaRPr lang="el-G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61A72-2853-4326-9060-F59A5559E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Two data sets to evaluate our algorithm in different scenarios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From each data set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50 different data sets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simulate a situation in which the system must work on texts of different sizes and on different domains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parameters that will be tuned: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Association and semantic measures to weight the similarity among word and senses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n-gram graph to increase the weights of near words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 the geometric distribution used by their semi-supervised system </a:t>
            </a:r>
          </a:p>
          <a:p>
            <a:endParaRPr lang="el-G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95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83" y="2970752"/>
            <a:ext cx="3494362" cy="916487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cxnSp>
        <p:nvCxnSpPr>
          <p:cNvPr id="10" name="Straight Connector 9" hidden="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8CA27D-F4AE-7C4C-B5D7-A6DA65E97C76}"/>
              </a:ext>
            </a:extLst>
          </p:cNvPr>
          <p:cNvCxnSpPr>
            <a:cxnSpLocks/>
          </p:cNvCxnSpPr>
          <p:nvPr/>
        </p:nvCxnSpPr>
        <p:spPr>
          <a:xfrm>
            <a:off x="3878799" y="2162581"/>
            <a:ext cx="0" cy="2532831"/>
          </a:xfrm>
          <a:prstGeom prst="line">
            <a:avLst/>
          </a:prstGeom>
          <a:ln>
            <a:solidFill>
              <a:schemeClr val="accent1">
                <a:lumMod val="75000"/>
                <a:alpha val="87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2974946-24F5-3949-B9B7-D55FAEA6B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358" y="1763783"/>
            <a:ext cx="6988081" cy="3330428"/>
          </a:xfrm>
        </p:spPr>
        <p:txBody>
          <a:bodyPr>
            <a:normAutofit lnSpcReduction="10000"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New model for Word Sense Disambiguation (WSD) formulated in terms of evolutionary game theory </a:t>
            </a:r>
          </a:p>
          <a:p>
            <a:endParaRPr lang="el-G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Word Sense Disambiguation: the task of identifying the intended meaning of a word based on the context in which it appears</a:t>
            </a:r>
          </a:p>
          <a:p>
            <a:endParaRPr lang="el-G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There is a </a:t>
            </a: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financial institution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near the </a:t>
            </a: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river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bank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Financial sense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Naturalistic sense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l-G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l-G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333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919AA-5C3F-4620-A4BD-6234148B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Parameter Tuning</a:t>
            </a:r>
            <a:r>
              <a:rPr lang="el-GR" sz="40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l-G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87CAE-D271-481B-BF01-2C010B66D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Association and Semantic Measures: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relatedness measures perform significantly better than the semantic similarity measures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 average the best measures are dice and mdice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N-gram Graph: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Highest results on both data sets are tfidf -mdice, with n = 5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Geometric Distribution: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Parameter p = 0.4 (in a range from 0.4 to 0.7) in cases of semi-supervised learning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the highest result</a:t>
            </a:r>
          </a:p>
        </p:txBody>
      </p:sp>
    </p:spTree>
    <p:extLst>
      <p:ext uri="{BB962C8B-B14F-4D97-AF65-F5344CB8AC3E}">
        <p14:creationId xmlns:p14="http://schemas.microsoft.com/office/powerpoint/2010/main" val="2442738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144EB-9D5B-4681-BEAE-FC066E384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Evaluation set-up</a:t>
            </a:r>
            <a:endParaRPr lang="el-G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C75D-686B-4274-840C-E3344D28B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Results are provided as F1 </a:t>
            </a:r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measure that determines the weighted harmonic mean of precision and recall</a:t>
            </a:r>
            <a:endParaRPr lang="en-US" sz="26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Experiment with WordNet as Knowledge base: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best performance on nouns on all the data sets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results on verbs on all data sets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use of prior knowledge is beneficial in general domain data sets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Experiment with BabelNet as Knowledge base: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used BabelNet to collect the sense inventories of each word to be disambiguated and NASARI to obtain the semantic representation of each sense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data set contains highly ambiguous mentions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9154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4A685-4BFC-4A2F-B8C3-CA1FCC0C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Comparison to state-of-the-art algorithms</a:t>
            </a:r>
            <a:br>
              <a:rPr lang="en-US" dirty="0"/>
            </a:b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B1BA2-7865-4BAA-ACEF-3BB8F8AF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WordNet: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Our unsupervised system performs better than any other unsupervised algorithm in all data sets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performance of our system is more stable on the four data sets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comparison with semi-supervised systems shows that our system always performs better than the most frequent sense heuristic when we use information from sense-labeled corpora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BabelNet</a:t>
            </a:r>
            <a:r>
              <a:rPr lang="en-US" sz="2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performance of our system is close to the results obtained with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Babelfy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S13 and substantially higher on KORE50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also difficult to exploit distributional information on this data set because the sentences are short and, in many cases, cryptic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For these reasons, the recall on this data set is well below the precision: 55.5%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107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1EE1AD8-0A5B-421A-B000-5E689B19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Comparison to state-of-the-art algorithms</a:t>
            </a:r>
            <a:br>
              <a:rPr lang="en-US" dirty="0"/>
            </a:br>
            <a:endParaRPr lang="el-GR" dirty="0"/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D2083F34-18F2-408D-9123-64A700DDA7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3" y="1842868"/>
            <a:ext cx="5303520" cy="4107766"/>
          </a:xfrm>
        </p:spPr>
      </p:pic>
      <p:pic>
        <p:nvPicPr>
          <p:cNvPr id="8" name="Content Placeholder 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CE7C051B-D012-4134-89CC-35B549149D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90" y="1842868"/>
            <a:ext cx="4998718" cy="4107765"/>
          </a:xfrm>
        </p:spPr>
      </p:pic>
    </p:spTree>
    <p:extLst>
      <p:ext uri="{BB962C8B-B14F-4D97-AF65-F5344CB8AC3E}">
        <p14:creationId xmlns:p14="http://schemas.microsoft.com/office/powerpoint/2010/main" val="326147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 hidden="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A13746-7B62-6145-9508-FB2D0722C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358" y="1158290"/>
            <a:ext cx="7946524" cy="4795624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Approaches based on: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Learning models: </a:t>
            </a:r>
          </a:p>
          <a:p>
            <a:pPr lvl="3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</a:p>
          <a:p>
            <a:pPr lvl="3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Unsupervised</a:t>
            </a:r>
          </a:p>
          <a:p>
            <a:pPr lvl="3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Semi-supervised </a:t>
            </a:r>
          </a:p>
          <a:p>
            <a:pPr marL="1371600" lvl="3" indent="0">
              <a:buNone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Techniques:</a:t>
            </a:r>
          </a:p>
          <a:p>
            <a:pPr lvl="3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Heuristic</a:t>
            </a:r>
          </a:p>
          <a:p>
            <a:pPr lvl="3">
              <a:buFont typeface="Wingdings" panose="05000000000000000000" pitchFamily="2" charset="2"/>
              <a:buChar char="Ø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Algorithms </a:t>
            </a:r>
          </a:p>
          <a:p>
            <a:pPr lvl="3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Graph-based </a:t>
            </a:r>
          </a:p>
          <a:p>
            <a:pPr lvl="3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Knowledge-based</a:t>
            </a:r>
          </a:p>
          <a:p>
            <a:pPr lvl="1">
              <a:buFont typeface="Wingdings" pitchFamily="2" charset="2"/>
              <a:buChar char="ü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Remain on the surface of the word, compromising the coherence of the data to be analyzed</a:t>
            </a:r>
          </a:p>
          <a:p>
            <a:pPr marL="1828800" lvl="4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>
              <a:buFont typeface="Wingdings" panose="05000000000000000000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</a:t>
            </a:r>
          </a:p>
          <a:p>
            <a:pPr marL="971550" lvl="1" indent="-514350">
              <a:buFont typeface="+mj-lt"/>
              <a:buAutoNum type="arabicPeriod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l-GR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971741-5866-7C4E-B9AB-3945F681FB58}"/>
              </a:ext>
            </a:extLst>
          </p:cNvPr>
          <p:cNvSpPr txBox="1">
            <a:spLocks/>
          </p:cNvSpPr>
          <p:nvPr/>
        </p:nvSpPr>
        <p:spPr>
          <a:xfrm>
            <a:off x="233183" y="2970752"/>
            <a:ext cx="3494362" cy="91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79314B-5680-5F4C-AD2B-2D1483233D2D}"/>
              </a:ext>
            </a:extLst>
          </p:cNvPr>
          <p:cNvCxnSpPr>
            <a:cxnSpLocks/>
          </p:cNvCxnSpPr>
          <p:nvPr/>
        </p:nvCxnSpPr>
        <p:spPr>
          <a:xfrm>
            <a:off x="3878799" y="2162581"/>
            <a:ext cx="0" cy="2532831"/>
          </a:xfrm>
          <a:prstGeom prst="line">
            <a:avLst/>
          </a:prstGeom>
          <a:ln>
            <a:solidFill>
              <a:schemeClr val="accent1">
                <a:lumMod val="75000"/>
                <a:alpha val="87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319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64E9E-71E6-4821-A874-EC06F47B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  <a:endParaRPr lang="el-G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6522C-755D-42A0-BAC7-B28828E0E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New model for Word Sense Disambiguation (WSD) formulated in terms of evolutionary game theory </a:t>
            </a:r>
          </a:p>
          <a:p>
            <a:endParaRPr lang="el-GR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Word Sense Disambiguation: the task of identifying the intended meaning of a word based on the context in which it appears</a:t>
            </a:r>
          </a:p>
          <a:p>
            <a:endParaRPr lang="el-GR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There is a 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financial institution </a:t>
            </a: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near the 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river</a:t>
            </a: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600" b="1" dirty="0">
                <a:latin typeface="Arial" panose="020B0604020202020204" pitchFamily="34" charset="0"/>
                <a:cs typeface="Arial" panose="020B0604020202020204" pitchFamily="34" charset="0"/>
              </a:rPr>
              <a:t>bank</a:t>
            </a: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Financial sense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Naturalistic sense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l-G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l-GR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334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C1AC-8F49-4D36-97B2-6FCABBE6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l-G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B5019-F467-4855-99F9-684FFA645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9717"/>
            <a:ext cx="10515600" cy="4351338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Approaches based on: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8800" dirty="0">
                <a:latin typeface="Arial" panose="020B0604020202020204" pitchFamily="34" charset="0"/>
                <a:cs typeface="Arial" panose="020B0604020202020204" pitchFamily="34" charset="0"/>
              </a:rPr>
              <a:t>Learning models: 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8600" dirty="0"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8600" dirty="0">
                <a:latin typeface="Arial" panose="020B0604020202020204" pitchFamily="34" charset="0"/>
                <a:cs typeface="Arial" panose="020B0604020202020204" pitchFamily="34" charset="0"/>
              </a:rPr>
              <a:t>Unsupervised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8600" dirty="0">
                <a:latin typeface="Arial" panose="020B0604020202020204" pitchFamily="34" charset="0"/>
                <a:cs typeface="Arial" panose="020B0604020202020204" pitchFamily="34" charset="0"/>
              </a:rPr>
              <a:t>Semi-supervised </a:t>
            </a:r>
          </a:p>
          <a:p>
            <a:pPr lvl="3">
              <a:buFont typeface="Wingdings" panose="05000000000000000000" pitchFamily="2" charset="2"/>
              <a:buChar char="Ø"/>
            </a:pPr>
            <a:endParaRPr lang="en-US" sz="8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8800" dirty="0">
                <a:latin typeface="Arial" panose="020B0604020202020204" pitchFamily="34" charset="0"/>
                <a:cs typeface="Arial" panose="020B0604020202020204" pitchFamily="34" charset="0"/>
              </a:rPr>
              <a:t>Techniques: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8600" dirty="0">
                <a:latin typeface="Arial" panose="020B0604020202020204" pitchFamily="34" charset="0"/>
                <a:cs typeface="Arial" panose="020B0604020202020204" pitchFamily="34" charset="0"/>
              </a:rPr>
              <a:t>Heuristic</a:t>
            </a:r>
          </a:p>
          <a:p>
            <a:pPr lvl="3">
              <a:buFont typeface="Wingdings" panose="05000000000000000000" pitchFamily="2" charset="2"/>
              <a:buChar char="Ø"/>
            </a:pPr>
            <a:endParaRPr lang="en-US" sz="8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8800" dirty="0">
                <a:latin typeface="Arial" panose="020B0604020202020204" pitchFamily="34" charset="0"/>
                <a:cs typeface="Arial" panose="020B0604020202020204" pitchFamily="34" charset="0"/>
              </a:rPr>
              <a:t>Algorithms 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8600" dirty="0">
                <a:latin typeface="Arial" panose="020B0604020202020204" pitchFamily="34" charset="0"/>
                <a:cs typeface="Arial" panose="020B0604020202020204" pitchFamily="34" charset="0"/>
              </a:rPr>
              <a:t>Graph-based 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8600" dirty="0">
                <a:latin typeface="Arial" panose="020B0604020202020204" pitchFamily="34" charset="0"/>
                <a:cs typeface="Arial" panose="020B0604020202020204" pitchFamily="34" charset="0"/>
              </a:rPr>
              <a:t>Knowledge-based</a:t>
            </a:r>
          </a:p>
          <a:p>
            <a:pPr marL="1371600" lvl="3" indent="0">
              <a:buNone/>
            </a:pPr>
            <a:endParaRPr lang="en-US" sz="8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8800" lvl="4" indent="0">
              <a:buNone/>
            </a:pPr>
            <a:r>
              <a:rPr lang="en-US" sz="8800" dirty="0">
                <a:latin typeface="Arial" panose="020B0604020202020204" pitchFamily="34" charset="0"/>
                <a:cs typeface="Arial" panose="020B0604020202020204" pitchFamily="34" charset="0"/>
              </a:rPr>
              <a:t>Remain on the surface of the word, compromising the                                                                                                                                             coherence of the data to be analyzed</a:t>
            </a:r>
          </a:p>
          <a:p>
            <a:pPr marL="1828800" lvl="4" indent="0">
              <a:buNone/>
            </a:pPr>
            <a:endParaRPr lang="en-US" sz="8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>
              <a:buFont typeface="Wingdings" panose="05000000000000000000" pitchFamily="2" charset="2"/>
              <a:buChar char="Ø"/>
            </a:pPr>
            <a:endParaRPr lang="en-US" sz="8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</a:t>
            </a:r>
            <a:endParaRPr lang="en-US" sz="8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l-GR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629716E-B75B-434F-8808-0D64B3B23C3B}"/>
              </a:ext>
            </a:extLst>
          </p:cNvPr>
          <p:cNvSpPr/>
          <p:nvPr/>
        </p:nvSpPr>
        <p:spPr>
          <a:xfrm>
            <a:off x="838200" y="5763246"/>
            <a:ext cx="1533939" cy="357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975051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93DDB-ADB4-8D49-BB40-D417EC2B7F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" t="33240" r="-408" b="29872"/>
          <a:stretch/>
        </p:blipFill>
        <p:spPr>
          <a:xfrm>
            <a:off x="902825" y="717630"/>
            <a:ext cx="10347767" cy="1434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1A72-2853-4326-9060-F59A5559E0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709" y="2738914"/>
                <a:ext cx="10750731" cy="3933172"/>
              </a:xfrm>
            </p:spPr>
            <p:txBody>
              <a:bodyPr>
                <a:normAutofit fontScale="92500" lnSpcReduction="10000"/>
              </a:bodyPr>
              <a:lstStyle/>
              <a:p>
                <a:pPr fontAlgn="base"/>
                <a:r>
                  <a:rPr lang="en-GB" sz="1600" dirty="0">
                    <a:solidFill>
                      <a:srgbClr val="000000"/>
                    </a:solidFill>
                  </a:rPr>
                  <a:t>Mathematical approach to study the interaction between two or more individuals</a:t>
                </a:r>
              </a:p>
              <a:p>
                <a:pPr lvl="1" fontAlgn="base"/>
                <a:r>
                  <a:rPr lang="en-GB" sz="1400" b="1" dirty="0">
                    <a:solidFill>
                      <a:srgbClr val="000000"/>
                    </a:solidFill>
                  </a:rPr>
                  <a:t>Outcome → </a:t>
                </a:r>
                <a:r>
                  <a:rPr lang="en-GB" sz="1400" dirty="0">
                    <a:solidFill>
                      <a:srgbClr val="000000"/>
                    </a:solidFill>
                  </a:rPr>
                  <a:t>benefits and costs depend on the strategies of each other</a:t>
                </a:r>
              </a:p>
              <a:p>
                <a:pPr lvl="1" fontAlgn="base"/>
                <a:r>
                  <a:rPr lang="en-GB" sz="1400" b="1" dirty="0">
                    <a:solidFill>
                      <a:srgbClr val="000000"/>
                    </a:solidFill>
                  </a:rPr>
                  <a:t>Players </a:t>
                </a:r>
                <a14:m>
                  <m:oMath xmlns:m="http://schemas.openxmlformats.org/officeDocument/2006/math">
                    <m:r>
                      <a:rPr lang="en-US" sz="1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1400">
                            <a:solidFill>
                              <a:srgbClr val="000000"/>
                            </a:solidFill>
                          </a:rPr>
                          <m:t>1, .., </m:t>
                        </m:r>
                        <m:r>
                          <m:rPr>
                            <m:nor/>
                          </m:rPr>
                          <a:rPr lang="en-GB" sz="1400">
                            <a:solidFill>
                              <a:srgbClr val="000000"/>
                            </a:solidFill>
                          </a:rPr>
                          <m:t>n</m:t>
                        </m:r>
                      </m:e>
                    </m:d>
                    <m:r>
                      <a:rPr lang="el-GR" sz="14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b="1" dirty="0">
                    <a:solidFill>
                      <a:srgbClr val="000000"/>
                    </a:solidFill>
                  </a:rPr>
                  <a:t> </a:t>
                </a:r>
                <a:r>
                  <a:rPr lang="en-US" sz="1400" dirty="0">
                    <a:solidFill>
                      <a:srgbClr val="000000"/>
                    </a:solidFill>
                  </a:rPr>
                  <a:t>total number of players</a:t>
                </a:r>
                <a:endParaRPr lang="en-US" sz="1400" b="1" dirty="0">
                  <a:solidFill>
                    <a:srgbClr val="000000"/>
                  </a:solidFill>
                </a:endParaRPr>
              </a:p>
              <a:p>
                <a:pPr lvl="1" fontAlgn="base"/>
                <a:r>
                  <a:rPr lang="en-GB" sz="1400" b="1" dirty="0">
                    <a:solidFill>
                      <a:srgbClr val="000000"/>
                    </a:solidFill>
                  </a:rPr>
                  <a:t>Pure player strategy set</a:t>
                </a:r>
                <a:r>
                  <a:rPr lang="en-GB" sz="1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… ,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b="1" dirty="0">
                    <a:solidFill>
                      <a:srgbClr val="000000"/>
                    </a:solidFill>
                  </a:rPr>
                  <a:t> </a:t>
                </a:r>
                <a:r>
                  <a:rPr lang="en-US" sz="1400" dirty="0">
                    <a:solidFill>
                      <a:srgbClr val="000000"/>
                    </a:solidFill>
                  </a:rPr>
                  <a:t>: total number of strategies</a:t>
                </a:r>
                <a:endParaRPr lang="en-US" sz="1400" b="1" dirty="0">
                  <a:solidFill>
                    <a:srgbClr val="000000"/>
                  </a:solidFill>
                </a:endParaRPr>
              </a:p>
              <a:p>
                <a:pPr lvl="1" fontAlgn="base"/>
                <a:r>
                  <a:rPr lang="en-GB" sz="1400" b="1" dirty="0">
                    <a:solidFill>
                      <a:srgbClr val="000000"/>
                    </a:solidFill>
                  </a:rPr>
                  <a:t>Mixed player strategy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4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400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14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14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rgbClr val="000000"/>
                    </a:solidFill>
                  </a:rPr>
                  <a:t> : probability of player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>
                    <a:solidFill>
                      <a:srgbClr val="000000"/>
                    </a:solidFill>
                  </a:rPr>
                  <a:t>to choose its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GB" sz="1400" dirty="0">
                    <a:solidFill>
                      <a:srgbClr val="000000"/>
                    </a:solidFill>
                  </a:rPr>
                  <a:t> pure strategy </a:t>
                </a:r>
              </a:p>
              <a:p>
                <a:pPr lvl="1" fontAlgn="base"/>
                <a:r>
                  <a:rPr lang="en-GB" sz="1400" b="1" dirty="0">
                    <a:solidFill>
                      <a:srgbClr val="000000"/>
                    </a:solidFill>
                  </a:rPr>
                  <a:t>Utility</a:t>
                </a:r>
                <a:r>
                  <a:rPr lang="en-GB" sz="1400" dirty="0">
                    <a:solidFill>
                      <a:srgbClr val="000000"/>
                    </a:solidFill>
                  </a:rPr>
                  <a:t> function</a:t>
                </a:r>
                <a:r>
                  <a:rPr lang="en-US" sz="1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…  ×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GB" sz="1400" dirty="0">
                  <a:solidFill>
                    <a:srgbClr val="000000"/>
                  </a:solidFill>
                </a:endParaRPr>
              </a:p>
              <a:p>
                <a:pPr lvl="2" fontAlgn="base"/>
                <a:r>
                  <a:rPr lang="en-GB" sz="1200" dirty="0">
                    <a:solidFill>
                      <a:srgbClr val="000000"/>
                    </a:solidFill>
                  </a:rPr>
                  <a:t>strategies → payoffs</a:t>
                </a:r>
              </a:p>
              <a:p>
                <a:pPr lvl="2" fontAlgn="base"/>
                <a:r>
                  <a:rPr lang="en-GB" sz="1200" dirty="0"/>
                  <a:t>combination of strategies played by all players </a:t>
                </a:r>
              </a:p>
              <a:p>
                <a:pPr lvl="2" fontAlgn="base"/>
                <a:endParaRPr lang="en-GB" sz="1200" dirty="0">
                  <a:solidFill>
                    <a:srgbClr val="000000"/>
                  </a:solidFill>
                </a:endParaRPr>
              </a:p>
              <a:p>
                <a:pPr fontAlgn="base"/>
                <a:r>
                  <a:rPr lang="en-GB" sz="1600" b="1" dirty="0">
                    <a:solidFill>
                      <a:srgbClr val="000000"/>
                    </a:solidFill>
                  </a:rPr>
                  <a:t>Classical game theory VS Evolutionary game theory</a:t>
                </a:r>
                <a:r>
                  <a:rPr lang="en-GB" sz="1600" dirty="0">
                    <a:solidFill>
                      <a:srgbClr val="000000"/>
                    </a:solidFill>
                  </a:rPr>
                  <a:t> </a:t>
                </a:r>
              </a:p>
              <a:p>
                <a:pPr lvl="1" fontAlgn="base"/>
                <a:r>
                  <a:rPr lang="en-GB" sz="1400" b="1" dirty="0">
                    <a:solidFill>
                      <a:srgbClr val="000000"/>
                    </a:solidFill>
                  </a:rPr>
                  <a:t>Static</a:t>
                </a:r>
                <a:r>
                  <a:rPr lang="en-GB" sz="1400" dirty="0">
                    <a:solidFill>
                      <a:srgbClr val="000000"/>
                    </a:solidFill>
                  </a:rPr>
                  <a:t> VS </a:t>
                </a:r>
                <a:r>
                  <a:rPr lang="en-GB" sz="1400" b="1" dirty="0">
                    <a:solidFill>
                      <a:srgbClr val="000000"/>
                    </a:solidFill>
                  </a:rPr>
                  <a:t>Dynamic</a:t>
                </a:r>
                <a:r>
                  <a:rPr lang="en-GB" sz="1400" dirty="0">
                    <a:solidFill>
                      <a:srgbClr val="000000"/>
                    </a:solidFill>
                  </a:rPr>
                  <a:t> strategies</a:t>
                </a:r>
              </a:p>
              <a:p>
                <a:pPr lvl="1" fontAlgn="base"/>
                <a:r>
                  <a:rPr lang="en-GB" sz="1400" b="1" dirty="0">
                    <a:solidFill>
                      <a:srgbClr val="000000"/>
                    </a:solidFill>
                  </a:rPr>
                  <a:t>Evolutionary game theory </a:t>
                </a:r>
                <a:r>
                  <a:rPr lang="en-US" sz="1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400" dirty="0">
                    <a:solidFill>
                      <a:srgbClr val="000000"/>
                    </a:solidFill>
                  </a:rPr>
                  <a:t> dynamics of strategy change through repeated games</a:t>
                </a:r>
              </a:p>
              <a:p>
                <a:pPr lvl="1" fontAlgn="base"/>
                <a:endParaRPr lang="en-GB" sz="1400" dirty="0">
                  <a:solidFill>
                    <a:srgbClr val="000000"/>
                  </a:solidFill>
                </a:endParaRPr>
              </a:p>
              <a:p>
                <a:pPr fontAlgn="base"/>
                <a:r>
                  <a:rPr lang="en-GB" sz="1600" b="1" dirty="0">
                    <a:solidFill>
                      <a:srgbClr val="000000"/>
                    </a:solidFill>
                  </a:rPr>
                  <a:t>Nash equilibrium →</a:t>
                </a:r>
                <a:r>
                  <a:rPr lang="en-GB" sz="1600" dirty="0">
                    <a:solidFill>
                      <a:srgbClr val="000000"/>
                    </a:solidFill>
                  </a:rPr>
                  <a:t> set of strategy profiles in which each strategy is a best response to the strategy of the co-player and no player has the incentive to deviate from their decision ( changing strategy </a:t>
                </a:r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↛</m:t>
                    </m:r>
                  </m:oMath>
                </a14:m>
                <a:r>
                  <a:rPr lang="en-GB" sz="1600" b="1" dirty="0">
                    <a:solidFill>
                      <a:srgbClr val="000000"/>
                    </a:solidFill>
                  </a:rPr>
                  <a:t> </a:t>
                </a:r>
                <a:r>
                  <a:rPr lang="en-GB" sz="1600" dirty="0">
                    <a:solidFill>
                      <a:srgbClr val="000000"/>
                    </a:solidFill>
                  </a:rPr>
                  <a:t>payoff increase )</a:t>
                </a:r>
              </a:p>
              <a:p>
                <a:r>
                  <a:rPr lang="en-GB" sz="1600" b="1" dirty="0">
                    <a:solidFill>
                      <a:srgbClr val="000000"/>
                    </a:solidFill>
                  </a:rPr>
                  <a:t>Payoff</a:t>
                </a:r>
                <a:r>
                  <a:rPr lang="en-GB" sz="1600" dirty="0">
                    <a:solidFill>
                      <a:srgbClr val="000000"/>
                    </a:solidFill>
                  </a:rPr>
                  <a:t> matrix </a:t>
                </a:r>
                <a:r>
                  <a:rPr lang="en-GB" sz="1600" b="1" dirty="0">
                    <a:solidFill>
                      <a:srgbClr val="000000"/>
                    </a:solidFill>
                  </a:rPr>
                  <a:t>→  </a:t>
                </a:r>
                <a:r>
                  <a:rPr lang="en-GB" sz="1600" dirty="0">
                    <a:solidFill>
                      <a:srgbClr val="000000"/>
                    </a:solidFill>
                  </a:rPr>
                  <a:t>value associated with a possible outcome of a game ( set of strategies 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1A72-2853-4326-9060-F59A5559E0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709" y="2738914"/>
                <a:ext cx="10750731" cy="3933172"/>
              </a:xfrm>
              <a:blipFill>
                <a:blip r:embed="rId4"/>
                <a:stretch>
                  <a:fillRect l="-118" t="-1608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796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9F255A5-4F91-0646-9A63-EC3113D7A5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31736"/>
              </p:ext>
            </p:extLst>
          </p:nvPr>
        </p:nvGraphicFramePr>
        <p:xfrm>
          <a:off x="4487128" y="406200"/>
          <a:ext cx="7334079" cy="6065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9" name="Title 1">
            <a:extLst>
              <a:ext uri="{FF2B5EF4-FFF2-40B4-BE49-F238E27FC236}">
                <a16:creationId xmlns:a16="http://schemas.microsoft.com/office/drawing/2014/main" id="{E83E941B-942E-E840-96F6-99B150EDF947}"/>
              </a:ext>
            </a:extLst>
          </p:cNvPr>
          <p:cNvSpPr txBox="1">
            <a:spLocks/>
          </p:cNvSpPr>
          <p:nvPr/>
        </p:nvSpPr>
        <p:spPr>
          <a:xfrm>
            <a:off x="-1273001" y="379346"/>
            <a:ext cx="4438332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		System</a:t>
            </a:r>
            <a:endParaRPr lang="en-US" sz="4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833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3001" y="379346"/>
            <a:ext cx="4438332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		System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04D50B5E-ECCB-6C44-99D5-74BAC036FE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7591668"/>
              </p:ext>
            </p:extLst>
          </p:nvPr>
        </p:nvGraphicFramePr>
        <p:xfrm>
          <a:off x="4472328" y="476147"/>
          <a:ext cx="7363680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6423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170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19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5E59CC-7059-4455-9789-EDFBBE8F5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983" r="60644" b="14447"/>
          <a:stretch/>
        </p:blipFill>
        <p:spPr>
          <a:xfrm>
            <a:off x="2777490" y="2"/>
            <a:ext cx="6185757" cy="6857999"/>
          </a:xfrm>
          <a:custGeom>
            <a:avLst/>
            <a:gdLst>
              <a:gd name="connsiteX0" fmla="*/ 0 w 9414510"/>
              <a:gd name="connsiteY0" fmla="*/ 0 h 6857999"/>
              <a:gd name="connsiteX1" fmla="*/ 9414510 w 9414510"/>
              <a:gd name="connsiteY1" fmla="*/ 0 h 6857999"/>
              <a:gd name="connsiteX2" fmla="*/ 9414510 w 9414510"/>
              <a:gd name="connsiteY2" fmla="*/ 6857999 h 6857999"/>
              <a:gd name="connsiteX3" fmla="*/ 0 w 941451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4510" h="6857999">
                <a:moveTo>
                  <a:pt x="0" y="0"/>
                </a:moveTo>
                <a:lnTo>
                  <a:pt x="9414510" y="0"/>
                </a:lnTo>
                <a:lnTo>
                  <a:pt x="941451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373" y="1243013"/>
            <a:ext cx="4316233" cy="43719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		Modelling</a:t>
            </a:r>
            <a:endParaRPr lang="el-GR" sz="4000" dirty="0"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61A72-2853-4326-9060-F59A5559E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788" y="1032986"/>
            <a:ext cx="3872884" cy="4792027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Geometry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 Space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Payoff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Dynamics &amp; Sense Classification</a:t>
            </a: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60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1573</TotalTime>
  <Words>1754</Words>
  <Application>Microsoft Macintosh PowerPoint</Application>
  <PresentationFormat>Widescreen</PresentationFormat>
  <Paragraphs>257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Palatino</vt:lpstr>
      <vt:lpstr>Wingdings</vt:lpstr>
      <vt:lpstr>Office Theme</vt:lpstr>
      <vt:lpstr>A Game – Theoretic Approach to  Word Sense Disambiguation </vt:lpstr>
      <vt:lpstr>Introduction</vt:lpstr>
      <vt:lpstr>PowerPoint Presentation</vt:lpstr>
      <vt:lpstr>Introduction </vt:lpstr>
      <vt:lpstr>Background</vt:lpstr>
      <vt:lpstr>Game Theory</vt:lpstr>
      <vt:lpstr>PowerPoint Presentation</vt:lpstr>
      <vt:lpstr>Proposed   System</vt:lpstr>
      <vt:lpstr>Data   Modelling</vt:lpstr>
      <vt:lpstr>Data Geometry</vt:lpstr>
      <vt:lpstr>PowerPoint Presentation</vt:lpstr>
      <vt:lpstr>PowerPoint Presentation</vt:lpstr>
      <vt:lpstr>PowerPoint Presentation</vt:lpstr>
      <vt:lpstr>Payoff</vt:lpstr>
      <vt:lpstr>Payoff</vt:lpstr>
      <vt:lpstr>System Dynamics &amp; Sense Classification</vt:lpstr>
      <vt:lpstr>System Dynamics &amp; Sense Classification</vt:lpstr>
      <vt:lpstr>System Dynamics &amp;  Sense Classification</vt:lpstr>
      <vt:lpstr>Parameter Tuning</vt:lpstr>
      <vt:lpstr>Parameter Tuning - Results</vt:lpstr>
      <vt:lpstr>Evaluation set-up</vt:lpstr>
      <vt:lpstr> Comparison to state-of-the-art algorithms </vt:lpstr>
      <vt:lpstr> Comparison to state-of-the-art algorithms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Parameter Tuning</dc:title>
  <dc:creator>lt1200020@o365.uoa.gr</dc:creator>
  <cp:lastModifiedBy>Christina-Theano Kylafi</cp:lastModifiedBy>
  <cp:revision>204</cp:revision>
  <dcterms:created xsi:type="dcterms:W3CDTF">2021-02-03T20:20:42Z</dcterms:created>
  <dcterms:modified xsi:type="dcterms:W3CDTF">2021-02-05T17:38:41Z</dcterms:modified>
</cp:coreProperties>
</file>